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308" r:id="rId2"/>
    <p:sldId id="488" r:id="rId3"/>
    <p:sldId id="476" r:id="rId4"/>
    <p:sldId id="474" r:id="rId5"/>
    <p:sldId id="426" r:id="rId6"/>
    <p:sldId id="427" r:id="rId7"/>
    <p:sldId id="433" r:id="rId8"/>
    <p:sldId id="421" r:id="rId9"/>
    <p:sldId id="477" r:id="rId10"/>
    <p:sldId id="478" r:id="rId11"/>
    <p:sldId id="479" r:id="rId12"/>
    <p:sldId id="480" r:id="rId13"/>
    <p:sldId id="481" r:id="rId14"/>
    <p:sldId id="489" r:id="rId15"/>
    <p:sldId id="483" r:id="rId16"/>
    <p:sldId id="484" r:id="rId17"/>
    <p:sldId id="493" r:id="rId18"/>
    <p:sldId id="485" r:id="rId19"/>
    <p:sldId id="490" r:id="rId20"/>
    <p:sldId id="526" r:id="rId21"/>
    <p:sldId id="529" r:id="rId22"/>
    <p:sldId id="525" r:id="rId23"/>
    <p:sldId id="527" r:id="rId24"/>
    <p:sldId id="530" r:id="rId25"/>
    <p:sldId id="528" r:id="rId26"/>
    <p:sldId id="531" r:id="rId27"/>
    <p:sldId id="491" r:id="rId28"/>
    <p:sldId id="532" r:id="rId29"/>
    <p:sldId id="482" r:id="rId30"/>
    <p:sldId id="533" r:id="rId31"/>
    <p:sldId id="534" r:id="rId32"/>
    <p:sldId id="535" r:id="rId33"/>
    <p:sldId id="536" r:id="rId34"/>
    <p:sldId id="537" r:id="rId35"/>
    <p:sldId id="538" r:id="rId36"/>
    <p:sldId id="539" r:id="rId37"/>
    <p:sldId id="540" r:id="rId38"/>
    <p:sldId id="520" r:id="rId39"/>
    <p:sldId id="521" r:id="rId40"/>
    <p:sldId id="541" r:id="rId41"/>
    <p:sldId id="522" r:id="rId42"/>
    <p:sldId id="523" r:id="rId43"/>
    <p:sldId id="524" r:id="rId44"/>
    <p:sldId id="473" r:id="rId45"/>
  </p:sldIdLst>
  <p:sldSz cx="12192000" cy="6858000"/>
  <p:notesSz cx="6858000" cy="9144000"/>
  <p:defaultText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39"/>
    <p:restoredTop sz="95070"/>
  </p:normalViewPr>
  <p:slideViewPr>
    <p:cSldViewPr snapToGrid="0" snapToObjects="1">
      <p:cViewPr>
        <p:scale>
          <a:sx n="85" d="100"/>
          <a:sy n="85" d="100"/>
        </p:scale>
        <p:origin x="1736" y="1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5C6C08-9958-0C4C-A7A4-2FD876D496A6}"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75F6100E-D1EA-2C46-9053-DD8ECDC48318}">
      <dgm:prSet/>
      <dgm:spPr/>
      <dgm:t>
        <a:bodyPr/>
        <a:lstStyle/>
        <a:p>
          <a:r>
            <a:rPr lang="en-JO" dirty="0"/>
            <a:t>SESAME: </a:t>
          </a:r>
          <a:r>
            <a:rPr lang="en-US" dirty="0"/>
            <a:t>Synchrotron-light for Experimental Science and Applications in the Middle East</a:t>
          </a:r>
          <a:endParaRPr lang="en-JO" dirty="0"/>
        </a:p>
      </dgm:t>
    </dgm:pt>
    <dgm:pt modelId="{279B5A3F-4746-9642-AEE7-30D1E628BC4C}" type="parTrans" cxnId="{1905EDD7-6116-5640-BD43-E1D5A4092028}">
      <dgm:prSet/>
      <dgm:spPr/>
      <dgm:t>
        <a:bodyPr/>
        <a:lstStyle/>
        <a:p>
          <a:endParaRPr lang="en-GB"/>
        </a:p>
      </dgm:t>
    </dgm:pt>
    <dgm:pt modelId="{A5B1A543-1A39-7F42-A651-7BD90906E6FD}" type="sibTrans" cxnId="{1905EDD7-6116-5640-BD43-E1D5A4092028}">
      <dgm:prSet/>
      <dgm:spPr/>
      <dgm:t>
        <a:bodyPr/>
        <a:lstStyle/>
        <a:p>
          <a:endParaRPr lang="en-GB"/>
        </a:p>
      </dgm:t>
    </dgm:pt>
    <dgm:pt modelId="{F1D5B918-BDE2-A94D-A2B8-919DCEF4D5E1}">
      <dgm:prSet/>
      <dgm:spPr/>
      <dgm:t>
        <a:bodyPr/>
        <a:lstStyle/>
        <a:p>
          <a:r>
            <a:rPr lang="en-US" dirty="0"/>
            <a:t>A 3rd Generation Light Source that has state-of-the-art infrastructure which designed to enable the scientific research in the region for designated users communities</a:t>
          </a:r>
          <a:endParaRPr lang="en-JO" dirty="0"/>
        </a:p>
      </dgm:t>
    </dgm:pt>
    <dgm:pt modelId="{B4A131F5-E5A5-4047-A636-B05D5319CDE6}" type="parTrans" cxnId="{32B9451D-8CB0-C44C-9C30-2907006203AF}">
      <dgm:prSet/>
      <dgm:spPr/>
      <dgm:t>
        <a:bodyPr/>
        <a:lstStyle/>
        <a:p>
          <a:endParaRPr lang="en-GB"/>
        </a:p>
      </dgm:t>
    </dgm:pt>
    <dgm:pt modelId="{21B6F525-A42E-AF48-A28D-20C04E33AC5D}" type="sibTrans" cxnId="{32B9451D-8CB0-C44C-9C30-2907006203AF}">
      <dgm:prSet/>
      <dgm:spPr/>
      <dgm:t>
        <a:bodyPr/>
        <a:lstStyle/>
        <a:p>
          <a:endParaRPr lang="en-GB"/>
        </a:p>
      </dgm:t>
    </dgm:pt>
    <dgm:pt modelId="{784F2AEA-D13B-B64A-B806-318E01E58B5B}" type="pres">
      <dgm:prSet presAssocID="{315C6C08-9958-0C4C-A7A4-2FD876D496A6}" presName="linear" presStyleCnt="0">
        <dgm:presLayoutVars>
          <dgm:animLvl val="lvl"/>
          <dgm:resizeHandles val="exact"/>
        </dgm:presLayoutVars>
      </dgm:prSet>
      <dgm:spPr/>
    </dgm:pt>
    <dgm:pt modelId="{8B34E3ED-37C1-5344-9899-3F5114C000A2}" type="pres">
      <dgm:prSet presAssocID="{75F6100E-D1EA-2C46-9053-DD8ECDC48318}" presName="parentText" presStyleLbl="node1" presStyleIdx="0" presStyleCnt="2">
        <dgm:presLayoutVars>
          <dgm:chMax val="0"/>
          <dgm:bulletEnabled val="1"/>
        </dgm:presLayoutVars>
      </dgm:prSet>
      <dgm:spPr/>
    </dgm:pt>
    <dgm:pt modelId="{AAC56E05-2870-744C-94E0-C136F5A69596}" type="pres">
      <dgm:prSet presAssocID="{A5B1A543-1A39-7F42-A651-7BD90906E6FD}" presName="spacer" presStyleCnt="0"/>
      <dgm:spPr/>
    </dgm:pt>
    <dgm:pt modelId="{BDB2D36E-00B3-4348-A4E0-D8BF41117756}" type="pres">
      <dgm:prSet presAssocID="{F1D5B918-BDE2-A94D-A2B8-919DCEF4D5E1}" presName="parentText" presStyleLbl="node1" presStyleIdx="1" presStyleCnt="2">
        <dgm:presLayoutVars>
          <dgm:chMax val="0"/>
          <dgm:bulletEnabled val="1"/>
        </dgm:presLayoutVars>
      </dgm:prSet>
      <dgm:spPr/>
    </dgm:pt>
  </dgm:ptLst>
  <dgm:cxnLst>
    <dgm:cxn modelId="{32B9451D-8CB0-C44C-9C30-2907006203AF}" srcId="{315C6C08-9958-0C4C-A7A4-2FD876D496A6}" destId="{F1D5B918-BDE2-A94D-A2B8-919DCEF4D5E1}" srcOrd="1" destOrd="0" parTransId="{B4A131F5-E5A5-4047-A636-B05D5319CDE6}" sibTransId="{21B6F525-A42E-AF48-A28D-20C04E33AC5D}"/>
    <dgm:cxn modelId="{C1B7863C-33AC-C543-8D19-927EB2FB84B5}" type="presOf" srcId="{75F6100E-D1EA-2C46-9053-DD8ECDC48318}" destId="{8B34E3ED-37C1-5344-9899-3F5114C000A2}" srcOrd="0" destOrd="0" presId="urn:microsoft.com/office/officeart/2005/8/layout/vList2"/>
    <dgm:cxn modelId="{882C5345-AA2B-684E-8553-538190993C29}" type="presOf" srcId="{F1D5B918-BDE2-A94D-A2B8-919DCEF4D5E1}" destId="{BDB2D36E-00B3-4348-A4E0-D8BF41117756}" srcOrd="0" destOrd="0" presId="urn:microsoft.com/office/officeart/2005/8/layout/vList2"/>
    <dgm:cxn modelId="{782DBD8A-7621-C643-948C-DBFB6192E177}" type="presOf" srcId="{315C6C08-9958-0C4C-A7A4-2FD876D496A6}" destId="{784F2AEA-D13B-B64A-B806-318E01E58B5B}" srcOrd="0" destOrd="0" presId="urn:microsoft.com/office/officeart/2005/8/layout/vList2"/>
    <dgm:cxn modelId="{1905EDD7-6116-5640-BD43-E1D5A4092028}" srcId="{315C6C08-9958-0C4C-A7A4-2FD876D496A6}" destId="{75F6100E-D1EA-2C46-9053-DD8ECDC48318}" srcOrd="0" destOrd="0" parTransId="{279B5A3F-4746-9642-AEE7-30D1E628BC4C}" sibTransId="{A5B1A543-1A39-7F42-A651-7BD90906E6FD}"/>
    <dgm:cxn modelId="{5518446E-FED9-5B40-9C9B-BD3631338A2C}" type="presParOf" srcId="{784F2AEA-D13B-B64A-B806-318E01E58B5B}" destId="{8B34E3ED-37C1-5344-9899-3F5114C000A2}" srcOrd="0" destOrd="0" presId="urn:microsoft.com/office/officeart/2005/8/layout/vList2"/>
    <dgm:cxn modelId="{FD5021AD-C48E-2845-8171-583FC54AB1AE}" type="presParOf" srcId="{784F2AEA-D13B-B64A-B806-318E01E58B5B}" destId="{AAC56E05-2870-744C-94E0-C136F5A69596}" srcOrd="1" destOrd="0" presId="urn:microsoft.com/office/officeart/2005/8/layout/vList2"/>
    <dgm:cxn modelId="{1261D2EB-5F70-5F48-AA83-4416571B8094}" type="presParOf" srcId="{784F2AEA-D13B-B64A-B806-318E01E58B5B}" destId="{BDB2D36E-00B3-4348-A4E0-D8BF41117756}"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FD571AC-A684-FB40-8944-24AEE30149E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6F7B76F-7FC9-BC4E-A6F8-E6B8CFDD1213}">
      <dgm:prSet/>
      <dgm:spPr/>
      <dgm:t>
        <a:bodyPr/>
        <a:lstStyle/>
        <a:p>
          <a:r>
            <a:rPr lang="en-JO" dirty="0"/>
            <a:t>New material</a:t>
          </a:r>
        </a:p>
      </dgm:t>
    </dgm:pt>
    <dgm:pt modelId="{4937FBEA-7703-884B-8D95-1C025EF05C92}" type="parTrans" cxnId="{554BCB0D-A5AD-7D48-94DE-B38EDC345746}">
      <dgm:prSet/>
      <dgm:spPr/>
      <dgm:t>
        <a:bodyPr/>
        <a:lstStyle/>
        <a:p>
          <a:endParaRPr lang="en-GB"/>
        </a:p>
      </dgm:t>
    </dgm:pt>
    <dgm:pt modelId="{5AC26E64-D291-4140-8E38-B893BA8BF066}" type="sibTrans" cxnId="{554BCB0D-A5AD-7D48-94DE-B38EDC345746}">
      <dgm:prSet/>
      <dgm:spPr/>
      <dgm:t>
        <a:bodyPr/>
        <a:lstStyle/>
        <a:p>
          <a:endParaRPr lang="en-GB"/>
        </a:p>
      </dgm:t>
    </dgm:pt>
    <dgm:pt modelId="{B0C5A9D4-1F65-2349-A93A-2FE7C1EC4599}" type="pres">
      <dgm:prSet presAssocID="{EFD571AC-A684-FB40-8944-24AEE30149EB}" presName="linear" presStyleCnt="0">
        <dgm:presLayoutVars>
          <dgm:animLvl val="lvl"/>
          <dgm:resizeHandles val="exact"/>
        </dgm:presLayoutVars>
      </dgm:prSet>
      <dgm:spPr/>
    </dgm:pt>
    <dgm:pt modelId="{2331D87E-3782-214F-85C3-6E46057D6959}" type="pres">
      <dgm:prSet presAssocID="{46F7B76F-7FC9-BC4E-A6F8-E6B8CFDD1213}" presName="parentText" presStyleLbl="node1" presStyleIdx="0" presStyleCnt="1" custLinFactY="270537" custLinFactNeighborX="6707" custLinFactNeighborY="300000">
        <dgm:presLayoutVars>
          <dgm:chMax val="0"/>
          <dgm:bulletEnabled val="1"/>
        </dgm:presLayoutVars>
      </dgm:prSet>
      <dgm:spPr/>
    </dgm:pt>
  </dgm:ptLst>
  <dgm:cxnLst>
    <dgm:cxn modelId="{554BCB0D-A5AD-7D48-94DE-B38EDC345746}" srcId="{EFD571AC-A684-FB40-8944-24AEE30149EB}" destId="{46F7B76F-7FC9-BC4E-A6F8-E6B8CFDD1213}" srcOrd="0" destOrd="0" parTransId="{4937FBEA-7703-884B-8D95-1C025EF05C92}" sibTransId="{5AC26E64-D291-4140-8E38-B893BA8BF066}"/>
    <dgm:cxn modelId="{1ADD821D-F76A-C648-9A4B-9DA69293FDE0}" type="presOf" srcId="{46F7B76F-7FC9-BC4E-A6F8-E6B8CFDD1213}" destId="{2331D87E-3782-214F-85C3-6E46057D6959}" srcOrd="0" destOrd="0" presId="urn:microsoft.com/office/officeart/2005/8/layout/vList2"/>
    <dgm:cxn modelId="{15D098C3-27EA-034F-A6A3-8252B92579EA}" type="presOf" srcId="{EFD571AC-A684-FB40-8944-24AEE30149EB}" destId="{B0C5A9D4-1F65-2349-A93A-2FE7C1EC4599}" srcOrd="0" destOrd="0" presId="urn:microsoft.com/office/officeart/2005/8/layout/vList2"/>
    <dgm:cxn modelId="{3997B019-CBB1-8640-818B-60959EF872BD}" type="presParOf" srcId="{B0C5A9D4-1F65-2349-A93A-2FE7C1EC4599}" destId="{2331D87E-3782-214F-85C3-6E46057D6959}" srcOrd="0" destOrd="0" presId="urn:microsoft.com/office/officeart/2005/8/layout/vList2"/>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5C6C08-9958-0C4C-A7A4-2FD876D496A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GB"/>
        </a:p>
      </dgm:t>
    </dgm:pt>
    <dgm:pt modelId="{75F6100E-D1EA-2C46-9053-DD8ECDC48318}">
      <dgm:prSet/>
      <dgm:spPr/>
      <dgm:t>
        <a:bodyPr/>
        <a:lstStyle/>
        <a:p>
          <a:r>
            <a:rPr lang="en-US" dirty="0"/>
            <a:t>The first and only synchrotron in MENA</a:t>
          </a:r>
          <a:endParaRPr lang="en-JO" dirty="0"/>
        </a:p>
      </dgm:t>
    </dgm:pt>
    <dgm:pt modelId="{279B5A3F-4746-9642-AEE7-30D1E628BC4C}" type="parTrans" cxnId="{1905EDD7-6116-5640-BD43-E1D5A4092028}">
      <dgm:prSet/>
      <dgm:spPr/>
      <dgm:t>
        <a:bodyPr/>
        <a:lstStyle/>
        <a:p>
          <a:endParaRPr lang="en-GB"/>
        </a:p>
      </dgm:t>
    </dgm:pt>
    <dgm:pt modelId="{A5B1A543-1A39-7F42-A651-7BD90906E6FD}" type="sibTrans" cxnId="{1905EDD7-6116-5640-BD43-E1D5A4092028}">
      <dgm:prSet/>
      <dgm:spPr/>
      <dgm:t>
        <a:bodyPr/>
        <a:lstStyle/>
        <a:p>
          <a:endParaRPr lang="en-GB"/>
        </a:p>
      </dgm:t>
    </dgm:pt>
    <dgm:pt modelId="{F1D5B918-BDE2-A94D-A2B8-919DCEF4D5E1}">
      <dgm:prSet/>
      <dgm:spPr/>
      <dgm:t>
        <a:bodyPr/>
        <a:lstStyle/>
        <a:p>
          <a:r>
            <a:rPr lang="en-GB" dirty="0"/>
            <a:t>M</a:t>
          </a:r>
          <a:r>
            <a:rPr lang="en-JO" dirty="0"/>
            <a:t>embers &amp; observers countries are 25 -- CERN and EU. </a:t>
          </a:r>
        </a:p>
      </dgm:t>
    </dgm:pt>
    <dgm:pt modelId="{B4A131F5-E5A5-4047-A636-B05D5319CDE6}" type="parTrans" cxnId="{32B9451D-8CB0-C44C-9C30-2907006203AF}">
      <dgm:prSet/>
      <dgm:spPr/>
      <dgm:t>
        <a:bodyPr/>
        <a:lstStyle/>
        <a:p>
          <a:endParaRPr lang="en-GB"/>
        </a:p>
      </dgm:t>
    </dgm:pt>
    <dgm:pt modelId="{21B6F525-A42E-AF48-A28D-20C04E33AC5D}" type="sibTrans" cxnId="{32B9451D-8CB0-C44C-9C30-2907006203AF}">
      <dgm:prSet/>
      <dgm:spPr/>
      <dgm:t>
        <a:bodyPr/>
        <a:lstStyle/>
        <a:p>
          <a:endParaRPr lang="en-GB"/>
        </a:p>
      </dgm:t>
    </dgm:pt>
    <dgm:pt modelId="{21AD6E79-26A4-324E-9004-B02A2019469A}">
      <dgm:prSet/>
      <dgm:spPr/>
      <dgm:t>
        <a:bodyPr/>
        <a:lstStyle/>
        <a:p>
          <a:r>
            <a:rPr lang="en-JO" dirty="0"/>
            <a:t>The first and only synchrotron in the world that is powered by green enargy</a:t>
          </a:r>
        </a:p>
      </dgm:t>
    </dgm:pt>
    <dgm:pt modelId="{93CBF105-F3AF-8648-91BC-873AA0A96545}" type="parTrans" cxnId="{6DDEAF0A-47D3-7B49-9274-BB2AD1260997}">
      <dgm:prSet/>
      <dgm:spPr/>
      <dgm:t>
        <a:bodyPr/>
        <a:lstStyle/>
        <a:p>
          <a:endParaRPr lang="en-GB"/>
        </a:p>
      </dgm:t>
    </dgm:pt>
    <dgm:pt modelId="{CA3B8F2B-69F3-6F4C-AEAB-C025B2B4E21D}" type="sibTrans" cxnId="{6DDEAF0A-47D3-7B49-9274-BB2AD1260997}">
      <dgm:prSet/>
      <dgm:spPr/>
      <dgm:t>
        <a:bodyPr/>
        <a:lstStyle/>
        <a:p>
          <a:endParaRPr lang="en-GB"/>
        </a:p>
      </dgm:t>
    </dgm:pt>
    <dgm:pt modelId="{CEE2F7C2-A543-B94E-9B69-6D6CBF122429}">
      <dgm:prSet/>
      <dgm:spPr/>
      <dgm:t>
        <a:bodyPr/>
        <a:lstStyle/>
        <a:p>
          <a:r>
            <a:rPr lang="en-GB" dirty="0"/>
            <a:t>Excellence</a:t>
          </a:r>
          <a:r>
            <a:rPr lang="en-JO" dirty="0"/>
            <a:t> centre in the ME</a:t>
          </a:r>
        </a:p>
      </dgm:t>
    </dgm:pt>
    <dgm:pt modelId="{526F463D-688E-B645-A16E-D24A6743A186}" type="parTrans" cxnId="{0B22D161-430D-344C-A0AB-75D64637A9ED}">
      <dgm:prSet/>
      <dgm:spPr/>
      <dgm:t>
        <a:bodyPr/>
        <a:lstStyle/>
        <a:p>
          <a:endParaRPr lang="en-GB"/>
        </a:p>
      </dgm:t>
    </dgm:pt>
    <dgm:pt modelId="{FCB7D0F1-F4EA-5240-A226-F7C28685FECE}" type="sibTrans" cxnId="{0B22D161-430D-344C-A0AB-75D64637A9ED}">
      <dgm:prSet/>
      <dgm:spPr/>
      <dgm:t>
        <a:bodyPr/>
        <a:lstStyle/>
        <a:p>
          <a:endParaRPr lang="en-GB"/>
        </a:p>
      </dgm:t>
    </dgm:pt>
    <dgm:pt modelId="{D80A3479-5853-FF4C-A4FF-5EB0516DEE94}">
      <dgm:prSet/>
      <dgm:spPr/>
      <dgm:t>
        <a:bodyPr/>
        <a:lstStyle/>
        <a:p>
          <a:r>
            <a:rPr lang="en-GB" dirty="0"/>
            <a:t>International, multicultural and non-profit organization </a:t>
          </a:r>
          <a:endParaRPr lang="en-JO" dirty="0"/>
        </a:p>
      </dgm:t>
    </dgm:pt>
    <dgm:pt modelId="{DA7C9234-27CA-184A-9749-788796293652}" type="parTrans" cxnId="{2D3F80CB-C720-6443-879D-86F5199B9ABC}">
      <dgm:prSet/>
      <dgm:spPr/>
      <dgm:t>
        <a:bodyPr/>
        <a:lstStyle/>
        <a:p>
          <a:endParaRPr lang="en-GB"/>
        </a:p>
      </dgm:t>
    </dgm:pt>
    <dgm:pt modelId="{AFBB29D7-A7F7-F84D-BD3D-013AAC91A495}" type="sibTrans" cxnId="{2D3F80CB-C720-6443-879D-86F5199B9ABC}">
      <dgm:prSet/>
      <dgm:spPr/>
      <dgm:t>
        <a:bodyPr/>
        <a:lstStyle/>
        <a:p>
          <a:endParaRPr lang="en-GB"/>
        </a:p>
      </dgm:t>
    </dgm:pt>
    <dgm:pt modelId="{784F2AEA-D13B-B64A-B806-318E01E58B5B}" type="pres">
      <dgm:prSet presAssocID="{315C6C08-9958-0C4C-A7A4-2FD876D496A6}" presName="linear" presStyleCnt="0">
        <dgm:presLayoutVars>
          <dgm:animLvl val="lvl"/>
          <dgm:resizeHandles val="exact"/>
        </dgm:presLayoutVars>
      </dgm:prSet>
      <dgm:spPr/>
    </dgm:pt>
    <dgm:pt modelId="{8B34E3ED-37C1-5344-9899-3F5114C000A2}" type="pres">
      <dgm:prSet presAssocID="{75F6100E-D1EA-2C46-9053-DD8ECDC48318}" presName="parentText" presStyleLbl="node1" presStyleIdx="0" presStyleCnt="5">
        <dgm:presLayoutVars>
          <dgm:chMax val="0"/>
          <dgm:bulletEnabled val="1"/>
        </dgm:presLayoutVars>
      </dgm:prSet>
      <dgm:spPr/>
    </dgm:pt>
    <dgm:pt modelId="{AAC56E05-2870-744C-94E0-C136F5A69596}" type="pres">
      <dgm:prSet presAssocID="{A5B1A543-1A39-7F42-A651-7BD90906E6FD}" presName="spacer" presStyleCnt="0"/>
      <dgm:spPr/>
    </dgm:pt>
    <dgm:pt modelId="{BDB2D36E-00B3-4348-A4E0-D8BF41117756}" type="pres">
      <dgm:prSet presAssocID="{F1D5B918-BDE2-A94D-A2B8-919DCEF4D5E1}" presName="parentText" presStyleLbl="node1" presStyleIdx="1" presStyleCnt="5">
        <dgm:presLayoutVars>
          <dgm:chMax val="0"/>
          <dgm:bulletEnabled val="1"/>
        </dgm:presLayoutVars>
      </dgm:prSet>
      <dgm:spPr/>
    </dgm:pt>
    <dgm:pt modelId="{00D999EB-F159-3546-903B-E1527BBA9446}" type="pres">
      <dgm:prSet presAssocID="{21B6F525-A42E-AF48-A28D-20C04E33AC5D}" presName="spacer" presStyleCnt="0"/>
      <dgm:spPr/>
    </dgm:pt>
    <dgm:pt modelId="{53D2DFFB-FECF-254C-AC25-70DD3F0CDD19}" type="pres">
      <dgm:prSet presAssocID="{21AD6E79-26A4-324E-9004-B02A2019469A}" presName="parentText" presStyleLbl="node1" presStyleIdx="2" presStyleCnt="5">
        <dgm:presLayoutVars>
          <dgm:chMax val="0"/>
          <dgm:bulletEnabled val="1"/>
        </dgm:presLayoutVars>
      </dgm:prSet>
      <dgm:spPr/>
    </dgm:pt>
    <dgm:pt modelId="{E86D0DE5-72F1-1644-90B6-74C79686E831}" type="pres">
      <dgm:prSet presAssocID="{CA3B8F2B-69F3-6F4C-AEAB-C025B2B4E21D}" presName="spacer" presStyleCnt="0"/>
      <dgm:spPr/>
    </dgm:pt>
    <dgm:pt modelId="{910AA9D7-5F5B-A94E-97C7-E8DC0D03DD25}" type="pres">
      <dgm:prSet presAssocID="{CEE2F7C2-A543-B94E-9B69-6D6CBF122429}" presName="parentText" presStyleLbl="node1" presStyleIdx="3" presStyleCnt="5">
        <dgm:presLayoutVars>
          <dgm:chMax val="0"/>
          <dgm:bulletEnabled val="1"/>
        </dgm:presLayoutVars>
      </dgm:prSet>
      <dgm:spPr/>
    </dgm:pt>
    <dgm:pt modelId="{242F05A9-DD1A-EC49-B630-8CBE84C53888}" type="pres">
      <dgm:prSet presAssocID="{FCB7D0F1-F4EA-5240-A226-F7C28685FECE}" presName="spacer" presStyleCnt="0"/>
      <dgm:spPr/>
    </dgm:pt>
    <dgm:pt modelId="{A3CB6260-2931-1C4E-B14A-DBE7549099A9}" type="pres">
      <dgm:prSet presAssocID="{D80A3479-5853-FF4C-A4FF-5EB0516DEE94}" presName="parentText" presStyleLbl="node1" presStyleIdx="4" presStyleCnt="5">
        <dgm:presLayoutVars>
          <dgm:chMax val="0"/>
          <dgm:bulletEnabled val="1"/>
        </dgm:presLayoutVars>
      </dgm:prSet>
      <dgm:spPr/>
    </dgm:pt>
  </dgm:ptLst>
  <dgm:cxnLst>
    <dgm:cxn modelId="{6DDEAF0A-47D3-7B49-9274-BB2AD1260997}" srcId="{315C6C08-9958-0C4C-A7A4-2FD876D496A6}" destId="{21AD6E79-26A4-324E-9004-B02A2019469A}" srcOrd="2" destOrd="0" parTransId="{93CBF105-F3AF-8648-91BC-873AA0A96545}" sibTransId="{CA3B8F2B-69F3-6F4C-AEAB-C025B2B4E21D}"/>
    <dgm:cxn modelId="{0EA02E11-A298-334A-A34A-933E20D155C1}" type="presOf" srcId="{D80A3479-5853-FF4C-A4FF-5EB0516DEE94}" destId="{A3CB6260-2931-1C4E-B14A-DBE7549099A9}" srcOrd="0" destOrd="0" presId="urn:microsoft.com/office/officeart/2005/8/layout/vList2"/>
    <dgm:cxn modelId="{32B9451D-8CB0-C44C-9C30-2907006203AF}" srcId="{315C6C08-9958-0C4C-A7A4-2FD876D496A6}" destId="{F1D5B918-BDE2-A94D-A2B8-919DCEF4D5E1}" srcOrd="1" destOrd="0" parTransId="{B4A131F5-E5A5-4047-A636-B05D5319CDE6}" sibTransId="{21B6F525-A42E-AF48-A28D-20C04E33AC5D}"/>
    <dgm:cxn modelId="{7A2DDC2D-4325-3E40-8019-841C9B28954E}" type="presOf" srcId="{21AD6E79-26A4-324E-9004-B02A2019469A}" destId="{53D2DFFB-FECF-254C-AC25-70DD3F0CDD19}" srcOrd="0" destOrd="0" presId="urn:microsoft.com/office/officeart/2005/8/layout/vList2"/>
    <dgm:cxn modelId="{C1B7863C-33AC-C543-8D19-927EB2FB84B5}" type="presOf" srcId="{75F6100E-D1EA-2C46-9053-DD8ECDC48318}" destId="{8B34E3ED-37C1-5344-9899-3F5114C000A2}" srcOrd="0" destOrd="0" presId="urn:microsoft.com/office/officeart/2005/8/layout/vList2"/>
    <dgm:cxn modelId="{882C5345-AA2B-684E-8553-538190993C29}" type="presOf" srcId="{F1D5B918-BDE2-A94D-A2B8-919DCEF4D5E1}" destId="{BDB2D36E-00B3-4348-A4E0-D8BF41117756}" srcOrd="0" destOrd="0" presId="urn:microsoft.com/office/officeart/2005/8/layout/vList2"/>
    <dgm:cxn modelId="{0B22D161-430D-344C-A0AB-75D64637A9ED}" srcId="{315C6C08-9958-0C4C-A7A4-2FD876D496A6}" destId="{CEE2F7C2-A543-B94E-9B69-6D6CBF122429}" srcOrd="3" destOrd="0" parTransId="{526F463D-688E-B645-A16E-D24A6743A186}" sibTransId="{FCB7D0F1-F4EA-5240-A226-F7C28685FECE}"/>
    <dgm:cxn modelId="{782DBD8A-7621-C643-948C-DBFB6192E177}" type="presOf" srcId="{315C6C08-9958-0C4C-A7A4-2FD876D496A6}" destId="{784F2AEA-D13B-B64A-B806-318E01E58B5B}" srcOrd="0" destOrd="0" presId="urn:microsoft.com/office/officeart/2005/8/layout/vList2"/>
    <dgm:cxn modelId="{2D3F80CB-C720-6443-879D-86F5199B9ABC}" srcId="{315C6C08-9958-0C4C-A7A4-2FD876D496A6}" destId="{D80A3479-5853-FF4C-A4FF-5EB0516DEE94}" srcOrd="4" destOrd="0" parTransId="{DA7C9234-27CA-184A-9749-788796293652}" sibTransId="{AFBB29D7-A7F7-F84D-BD3D-013AAC91A495}"/>
    <dgm:cxn modelId="{1905EDD7-6116-5640-BD43-E1D5A4092028}" srcId="{315C6C08-9958-0C4C-A7A4-2FD876D496A6}" destId="{75F6100E-D1EA-2C46-9053-DD8ECDC48318}" srcOrd="0" destOrd="0" parTransId="{279B5A3F-4746-9642-AEE7-30D1E628BC4C}" sibTransId="{A5B1A543-1A39-7F42-A651-7BD90906E6FD}"/>
    <dgm:cxn modelId="{956F59ED-EDB9-EF4A-ABC9-A93D9971F96F}" type="presOf" srcId="{CEE2F7C2-A543-B94E-9B69-6D6CBF122429}" destId="{910AA9D7-5F5B-A94E-97C7-E8DC0D03DD25}" srcOrd="0" destOrd="0" presId="urn:microsoft.com/office/officeart/2005/8/layout/vList2"/>
    <dgm:cxn modelId="{5518446E-FED9-5B40-9C9B-BD3631338A2C}" type="presParOf" srcId="{784F2AEA-D13B-B64A-B806-318E01E58B5B}" destId="{8B34E3ED-37C1-5344-9899-3F5114C000A2}" srcOrd="0" destOrd="0" presId="urn:microsoft.com/office/officeart/2005/8/layout/vList2"/>
    <dgm:cxn modelId="{FD5021AD-C48E-2845-8171-583FC54AB1AE}" type="presParOf" srcId="{784F2AEA-D13B-B64A-B806-318E01E58B5B}" destId="{AAC56E05-2870-744C-94E0-C136F5A69596}" srcOrd="1" destOrd="0" presId="urn:microsoft.com/office/officeart/2005/8/layout/vList2"/>
    <dgm:cxn modelId="{1261D2EB-5F70-5F48-AA83-4416571B8094}" type="presParOf" srcId="{784F2AEA-D13B-B64A-B806-318E01E58B5B}" destId="{BDB2D36E-00B3-4348-A4E0-D8BF41117756}" srcOrd="2" destOrd="0" presId="urn:microsoft.com/office/officeart/2005/8/layout/vList2"/>
    <dgm:cxn modelId="{3FB8BB52-B118-BC45-8ED9-496C87F84727}" type="presParOf" srcId="{784F2AEA-D13B-B64A-B806-318E01E58B5B}" destId="{00D999EB-F159-3546-903B-E1527BBA9446}" srcOrd="3" destOrd="0" presId="urn:microsoft.com/office/officeart/2005/8/layout/vList2"/>
    <dgm:cxn modelId="{4EC1A358-2E71-7742-ABAD-7009D1E17E2D}" type="presParOf" srcId="{784F2AEA-D13B-B64A-B806-318E01E58B5B}" destId="{53D2DFFB-FECF-254C-AC25-70DD3F0CDD19}" srcOrd="4" destOrd="0" presId="urn:microsoft.com/office/officeart/2005/8/layout/vList2"/>
    <dgm:cxn modelId="{3CBC85BC-5B45-5345-AA3D-02FE1A3EC9C5}" type="presParOf" srcId="{784F2AEA-D13B-B64A-B806-318E01E58B5B}" destId="{E86D0DE5-72F1-1644-90B6-74C79686E831}" srcOrd="5" destOrd="0" presId="urn:microsoft.com/office/officeart/2005/8/layout/vList2"/>
    <dgm:cxn modelId="{B44CAEF3-C21D-D341-BBCB-B35965F56900}" type="presParOf" srcId="{784F2AEA-D13B-B64A-B806-318E01E58B5B}" destId="{910AA9D7-5F5B-A94E-97C7-E8DC0D03DD25}" srcOrd="6" destOrd="0" presId="urn:microsoft.com/office/officeart/2005/8/layout/vList2"/>
    <dgm:cxn modelId="{55F27A12-532B-594D-92BC-A82F4AB0C5A4}" type="presParOf" srcId="{784F2AEA-D13B-B64A-B806-318E01E58B5B}" destId="{242F05A9-DD1A-EC49-B630-8CBE84C53888}" srcOrd="7" destOrd="0" presId="urn:microsoft.com/office/officeart/2005/8/layout/vList2"/>
    <dgm:cxn modelId="{A86E37E2-53BB-4749-972A-207F13001A71}" type="presParOf" srcId="{784F2AEA-D13B-B64A-B806-318E01E58B5B}" destId="{A3CB6260-2931-1C4E-B14A-DBE7549099A9}"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88A00F-95F6-3F45-991C-0485CF494B9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5CA9C0FB-4B9A-C54E-B174-1947B1BEF2E0}">
      <dgm:prSet/>
      <dgm:spPr/>
      <dgm:t>
        <a:bodyPr/>
        <a:lstStyle/>
        <a:p>
          <a:r>
            <a:rPr lang="en-GB" dirty="0"/>
            <a:t>L</a:t>
          </a:r>
          <a:r>
            <a:rPr lang="en-JO" dirty="0"/>
            <a:t>ife science</a:t>
          </a:r>
        </a:p>
      </dgm:t>
    </dgm:pt>
    <dgm:pt modelId="{F34FF82A-C3B4-5044-BD35-17DA374E0F15}" type="parTrans" cxnId="{B9166FF8-6095-9D4F-A0ED-AC273713BA3B}">
      <dgm:prSet/>
      <dgm:spPr/>
      <dgm:t>
        <a:bodyPr/>
        <a:lstStyle/>
        <a:p>
          <a:endParaRPr lang="en-GB"/>
        </a:p>
      </dgm:t>
    </dgm:pt>
    <dgm:pt modelId="{4DC8C813-59EB-624A-92C6-3170E2614275}" type="sibTrans" cxnId="{B9166FF8-6095-9D4F-A0ED-AC273713BA3B}">
      <dgm:prSet/>
      <dgm:spPr/>
      <dgm:t>
        <a:bodyPr/>
        <a:lstStyle/>
        <a:p>
          <a:endParaRPr lang="en-GB"/>
        </a:p>
      </dgm:t>
    </dgm:pt>
    <dgm:pt modelId="{434597DE-AAA2-564F-86A3-D54C24A0DF69}" type="pres">
      <dgm:prSet presAssocID="{2988A00F-95F6-3F45-991C-0485CF494B92}" presName="linear" presStyleCnt="0">
        <dgm:presLayoutVars>
          <dgm:animLvl val="lvl"/>
          <dgm:resizeHandles val="exact"/>
        </dgm:presLayoutVars>
      </dgm:prSet>
      <dgm:spPr/>
    </dgm:pt>
    <dgm:pt modelId="{5460913B-2A7E-124B-B26C-E7F10E1F89A6}" type="pres">
      <dgm:prSet presAssocID="{5CA9C0FB-4B9A-C54E-B174-1947B1BEF2E0}" presName="parentText" presStyleLbl="node1" presStyleIdx="0" presStyleCnt="1">
        <dgm:presLayoutVars>
          <dgm:chMax val="0"/>
          <dgm:bulletEnabled val="1"/>
        </dgm:presLayoutVars>
      </dgm:prSet>
      <dgm:spPr/>
    </dgm:pt>
  </dgm:ptLst>
  <dgm:cxnLst>
    <dgm:cxn modelId="{D8DC19BD-57BD-9E46-880B-628C2EA22DDB}" type="presOf" srcId="{5CA9C0FB-4B9A-C54E-B174-1947B1BEF2E0}" destId="{5460913B-2A7E-124B-B26C-E7F10E1F89A6}" srcOrd="0" destOrd="0" presId="urn:microsoft.com/office/officeart/2005/8/layout/vList2"/>
    <dgm:cxn modelId="{186CE6E6-0D56-EB46-810E-A0B7CA21D281}" type="presOf" srcId="{2988A00F-95F6-3F45-991C-0485CF494B92}" destId="{434597DE-AAA2-564F-86A3-D54C24A0DF69}" srcOrd="0" destOrd="0" presId="urn:microsoft.com/office/officeart/2005/8/layout/vList2"/>
    <dgm:cxn modelId="{B9166FF8-6095-9D4F-A0ED-AC273713BA3B}" srcId="{2988A00F-95F6-3F45-991C-0485CF494B92}" destId="{5CA9C0FB-4B9A-C54E-B174-1947B1BEF2E0}" srcOrd="0" destOrd="0" parTransId="{F34FF82A-C3B4-5044-BD35-17DA374E0F15}" sibTransId="{4DC8C813-59EB-624A-92C6-3170E2614275}"/>
    <dgm:cxn modelId="{51D818B6-6E92-AA49-87D6-DC0C2239893A}" type="presParOf" srcId="{434597DE-AAA2-564F-86A3-D54C24A0DF69}" destId="{5460913B-2A7E-124B-B26C-E7F10E1F89A6}"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F865E8-D4D4-354D-ACF7-5BE0F5C6D71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CA5A09B7-F745-F04B-A64E-058CC87AC35A}">
      <dgm:prSet/>
      <dgm:spPr/>
      <dgm:t>
        <a:bodyPr/>
        <a:lstStyle/>
        <a:p>
          <a:r>
            <a:rPr lang="en-CA" b="0" dirty="0"/>
            <a:t>Material Science</a:t>
          </a:r>
          <a:endParaRPr lang="en-JO" b="0" dirty="0"/>
        </a:p>
      </dgm:t>
    </dgm:pt>
    <dgm:pt modelId="{01E4E7F7-6EA6-0A4E-B725-C09974E63788}" type="parTrans" cxnId="{1E7D5BCE-1FF9-874E-AB19-670FE6A77D4E}">
      <dgm:prSet/>
      <dgm:spPr/>
      <dgm:t>
        <a:bodyPr/>
        <a:lstStyle/>
        <a:p>
          <a:endParaRPr lang="en-GB"/>
        </a:p>
      </dgm:t>
    </dgm:pt>
    <dgm:pt modelId="{43F18BCC-DE3A-1B43-A483-9A95C2951C61}" type="sibTrans" cxnId="{1E7D5BCE-1FF9-874E-AB19-670FE6A77D4E}">
      <dgm:prSet/>
      <dgm:spPr/>
      <dgm:t>
        <a:bodyPr/>
        <a:lstStyle/>
        <a:p>
          <a:endParaRPr lang="en-GB"/>
        </a:p>
      </dgm:t>
    </dgm:pt>
    <dgm:pt modelId="{A56D8666-0D26-144B-AB18-6B733087C3E5}" type="pres">
      <dgm:prSet presAssocID="{CCF865E8-D4D4-354D-ACF7-5BE0F5C6D713}" presName="linear" presStyleCnt="0">
        <dgm:presLayoutVars>
          <dgm:animLvl val="lvl"/>
          <dgm:resizeHandles val="exact"/>
        </dgm:presLayoutVars>
      </dgm:prSet>
      <dgm:spPr/>
    </dgm:pt>
    <dgm:pt modelId="{08C29D0B-5147-E642-8FEB-46C04A78A2A6}" type="pres">
      <dgm:prSet presAssocID="{CA5A09B7-F745-F04B-A64E-058CC87AC35A}" presName="parentText" presStyleLbl="node1" presStyleIdx="0" presStyleCnt="1">
        <dgm:presLayoutVars>
          <dgm:chMax val="0"/>
          <dgm:bulletEnabled val="1"/>
        </dgm:presLayoutVars>
      </dgm:prSet>
      <dgm:spPr/>
    </dgm:pt>
  </dgm:ptLst>
  <dgm:cxnLst>
    <dgm:cxn modelId="{A237A709-9644-8E4A-8061-D719EDDC1E12}" type="presOf" srcId="{CA5A09B7-F745-F04B-A64E-058CC87AC35A}" destId="{08C29D0B-5147-E642-8FEB-46C04A78A2A6}" srcOrd="0" destOrd="0" presId="urn:microsoft.com/office/officeart/2005/8/layout/vList2"/>
    <dgm:cxn modelId="{93DA37B4-A1F9-2447-85F4-0A06342CC2B7}" type="presOf" srcId="{CCF865E8-D4D4-354D-ACF7-5BE0F5C6D713}" destId="{A56D8666-0D26-144B-AB18-6B733087C3E5}" srcOrd="0" destOrd="0" presId="urn:microsoft.com/office/officeart/2005/8/layout/vList2"/>
    <dgm:cxn modelId="{1E7D5BCE-1FF9-874E-AB19-670FE6A77D4E}" srcId="{CCF865E8-D4D4-354D-ACF7-5BE0F5C6D713}" destId="{CA5A09B7-F745-F04B-A64E-058CC87AC35A}" srcOrd="0" destOrd="0" parTransId="{01E4E7F7-6EA6-0A4E-B725-C09974E63788}" sibTransId="{43F18BCC-DE3A-1B43-A483-9A95C2951C61}"/>
    <dgm:cxn modelId="{4884C930-D8BB-F342-B9F2-24E5E11C78C9}" type="presParOf" srcId="{A56D8666-0D26-144B-AB18-6B733087C3E5}" destId="{08C29D0B-5147-E642-8FEB-46C04A78A2A6}"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A1F032-83C9-5B4F-A2A2-911F52C1B70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A342C19-CA0D-B247-A960-01F91CCA7A54}">
      <dgm:prSet/>
      <dgm:spPr/>
      <dgm:t>
        <a:bodyPr/>
        <a:lstStyle/>
        <a:p>
          <a:r>
            <a:rPr lang="en-CA" b="0" dirty="0"/>
            <a:t>Chemical Science</a:t>
          </a:r>
          <a:endParaRPr lang="en-JO" b="0" dirty="0"/>
        </a:p>
      </dgm:t>
    </dgm:pt>
    <dgm:pt modelId="{B47B69C3-046B-0C44-9CA7-E7C1D50307E5}" type="parTrans" cxnId="{BE6047F1-BB37-5749-B40D-09D967EB4941}">
      <dgm:prSet/>
      <dgm:spPr/>
      <dgm:t>
        <a:bodyPr/>
        <a:lstStyle/>
        <a:p>
          <a:endParaRPr lang="en-GB"/>
        </a:p>
      </dgm:t>
    </dgm:pt>
    <dgm:pt modelId="{D174CD01-E799-B54C-ABCF-5BDE1A700A9E}" type="sibTrans" cxnId="{BE6047F1-BB37-5749-B40D-09D967EB4941}">
      <dgm:prSet/>
      <dgm:spPr/>
      <dgm:t>
        <a:bodyPr/>
        <a:lstStyle/>
        <a:p>
          <a:endParaRPr lang="en-GB"/>
        </a:p>
      </dgm:t>
    </dgm:pt>
    <dgm:pt modelId="{34AF6704-D259-144F-B62E-39AFB221A2E0}" type="pres">
      <dgm:prSet presAssocID="{C0A1F032-83C9-5B4F-A2A2-911F52C1B703}" presName="linear" presStyleCnt="0">
        <dgm:presLayoutVars>
          <dgm:animLvl val="lvl"/>
          <dgm:resizeHandles val="exact"/>
        </dgm:presLayoutVars>
      </dgm:prSet>
      <dgm:spPr/>
    </dgm:pt>
    <dgm:pt modelId="{520896F3-8473-BF4B-BDB6-D964527C5CFC}" type="pres">
      <dgm:prSet presAssocID="{8A342C19-CA0D-B247-A960-01F91CCA7A54}" presName="parentText" presStyleLbl="node1" presStyleIdx="0" presStyleCnt="1">
        <dgm:presLayoutVars>
          <dgm:chMax val="0"/>
          <dgm:bulletEnabled val="1"/>
        </dgm:presLayoutVars>
      </dgm:prSet>
      <dgm:spPr/>
    </dgm:pt>
  </dgm:ptLst>
  <dgm:cxnLst>
    <dgm:cxn modelId="{2B21120B-5829-0D41-98CC-4C6B180711DD}" type="presOf" srcId="{C0A1F032-83C9-5B4F-A2A2-911F52C1B703}" destId="{34AF6704-D259-144F-B62E-39AFB221A2E0}" srcOrd="0" destOrd="0" presId="urn:microsoft.com/office/officeart/2005/8/layout/vList2"/>
    <dgm:cxn modelId="{4D0313EC-87D3-DA46-8F41-3EADCE3477F0}" type="presOf" srcId="{8A342C19-CA0D-B247-A960-01F91CCA7A54}" destId="{520896F3-8473-BF4B-BDB6-D964527C5CFC}" srcOrd="0" destOrd="0" presId="urn:microsoft.com/office/officeart/2005/8/layout/vList2"/>
    <dgm:cxn modelId="{BE6047F1-BB37-5749-B40D-09D967EB4941}" srcId="{C0A1F032-83C9-5B4F-A2A2-911F52C1B703}" destId="{8A342C19-CA0D-B247-A960-01F91CCA7A54}" srcOrd="0" destOrd="0" parTransId="{B47B69C3-046B-0C44-9CA7-E7C1D50307E5}" sibTransId="{D174CD01-E799-B54C-ABCF-5BDE1A700A9E}"/>
    <dgm:cxn modelId="{DFCA74A8-6DA3-3244-9C1C-3FFEF7A52524}" type="presParOf" srcId="{34AF6704-D259-144F-B62E-39AFB221A2E0}" destId="{520896F3-8473-BF4B-BDB6-D964527C5CFC}" srcOrd="0" destOrd="0" presId="urn:microsoft.com/office/officeart/2005/8/layout/vList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176F31-DF4F-224E-A900-FA333D1E0C4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6124FB62-D809-C549-8E8F-09992237853E}">
      <dgm:prSet/>
      <dgm:spPr/>
      <dgm:t>
        <a:bodyPr/>
        <a:lstStyle/>
        <a:p>
          <a:r>
            <a:rPr lang="en-CA" b="0" dirty="0"/>
            <a:t>Cultural heritage </a:t>
          </a:r>
          <a:endParaRPr lang="en-JO" b="0" dirty="0"/>
        </a:p>
      </dgm:t>
    </dgm:pt>
    <dgm:pt modelId="{9F85C915-2FF2-784E-AD1B-0849D123C1CF}" type="parTrans" cxnId="{BC3F9003-8F37-ED4C-BFD3-D9B13720C896}">
      <dgm:prSet/>
      <dgm:spPr/>
      <dgm:t>
        <a:bodyPr/>
        <a:lstStyle/>
        <a:p>
          <a:endParaRPr lang="en-GB"/>
        </a:p>
      </dgm:t>
    </dgm:pt>
    <dgm:pt modelId="{2F4A0424-112D-F049-A397-CC2B7F9BD5D9}" type="sibTrans" cxnId="{BC3F9003-8F37-ED4C-BFD3-D9B13720C896}">
      <dgm:prSet/>
      <dgm:spPr/>
      <dgm:t>
        <a:bodyPr/>
        <a:lstStyle/>
        <a:p>
          <a:endParaRPr lang="en-GB"/>
        </a:p>
      </dgm:t>
    </dgm:pt>
    <dgm:pt modelId="{A1C6A29B-759B-8940-B7F6-4A6B80E188AB}" type="pres">
      <dgm:prSet presAssocID="{D3176F31-DF4F-224E-A900-FA333D1E0C46}" presName="linear" presStyleCnt="0">
        <dgm:presLayoutVars>
          <dgm:animLvl val="lvl"/>
          <dgm:resizeHandles val="exact"/>
        </dgm:presLayoutVars>
      </dgm:prSet>
      <dgm:spPr/>
    </dgm:pt>
    <dgm:pt modelId="{47EB9DA0-84FC-7945-A2DE-E3F4D1CCC502}" type="pres">
      <dgm:prSet presAssocID="{6124FB62-D809-C549-8E8F-09992237853E}" presName="parentText" presStyleLbl="node1" presStyleIdx="0" presStyleCnt="1">
        <dgm:presLayoutVars>
          <dgm:chMax val="0"/>
          <dgm:bulletEnabled val="1"/>
        </dgm:presLayoutVars>
      </dgm:prSet>
      <dgm:spPr/>
    </dgm:pt>
  </dgm:ptLst>
  <dgm:cxnLst>
    <dgm:cxn modelId="{BC3F9003-8F37-ED4C-BFD3-D9B13720C896}" srcId="{D3176F31-DF4F-224E-A900-FA333D1E0C46}" destId="{6124FB62-D809-C549-8E8F-09992237853E}" srcOrd="0" destOrd="0" parTransId="{9F85C915-2FF2-784E-AD1B-0849D123C1CF}" sibTransId="{2F4A0424-112D-F049-A397-CC2B7F9BD5D9}"/>
    <dgm:cxn modelId="{6AEA9F3C-2AC8-154A-B5EF-80744B490AAF}" type="presOf" srcId="{6124FB62-D809-C549-8E8F-09992237853E}" destId="{47EB9DA0-84FC-7945-A2DE-E3F4D1CCC502}" srcOrd="0" destOrd="0" presId="urn:microsoft.com/office/officeart/2005/8/layout/vList2"/>
    <dgm:cxn modelId="{A5B9AB7A-E749-3C4B-BD83-448E175E3784}" type="presOf" srcId="{D3176F31-DF4F-224E-A900-FA333D1E0C46}" destId="{A1C6A29B-759B-8940-B7F6-4A6B80E188AB}" srcOrd="0" destOrd="0" presId="urn:microsoft.com/office/officeart/2005/8/layout/vList2"/>
    <dgm:cxn modelId="{4E28928D-C332-2841-92EF-E99BF43CE49E}" type="presParOf" srcId="{A1C6A29B-759B-8940-B7F6-4A6B80E188AB}" destId="{47EB9DA0-84FC-7945-A2DE-E3F4D1CCC502}" srcOrd="0" destOrd="0" presId="urn:microsoft.com/office/officeart/2005/8/layout/vList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8CB414-6571-FB49-9F95-E7068AC47D9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20D5BAB5-C912-6748-8345-A6070647113D}">
      <dgm:prSet/>
      <dgm:spPr/>
      <dgm:t>
        <a:bodyPr/>
        <a:lstStyle/>
        <a:p>
          <a:r>
            <a:rPr lang="en-GB" dirty="0"/>
            <a:t>Human remains</a:t>
          </a:r>
          <a:endParaRPr lang="en-JO" dirty="0"/>
        </a:p>
      </dgm:t>
    </dgm:pt>
    <dgm:pt modelId="{6CEF699C-3F6F-B549-90B6-40DBF859F6B6}" type="parTrans" cxnId="{D60EEF46-3594-7B4D-B7B4-146C86501A03}">
      <dgm:prSet/>
      <dgm:spPr/>
      <dgm:t>
        <a:bodyPr/>
        <a:lstStyle/>
        <a:p>
          <a:endParaRPr lang="en-GB"/>
        </a:p>
      </dgm:t>
    </dgm:pt>
    <dgm:pt modelId="{1FC2AD64-6253-BB43-89F5-153D3E625EE7}" type="sibTrans" cxnId="{D60EEF46-3594-7B4D-B7B4-146C86501A03}">
      <dgm:prSet/>
      <dgm:spPr/>
      <dgm:t>
        <a:bodyPr/>
        <a:lstStyle/>
        <a:p>
          <a:endParaRPr lang="en-GB"/>
        </a:p>
      </dgm:t>
    </dgm:pt>
    <dgm:pt modelId="{93003409-8343-B542-93EC-E36A3B80325A}" type="pres">
      <dgm:prSet presAssocID="{E88CB414-6571-FB49-9F95-E7068AC47D9C}" presName="linear" presStyleCnt="0">
        <dgm:presLayoutVars>
          <dgm:animLvl val="lvl"/>
          <dgm:resizeHandles val="exact"/>
        </dgm:presLayoutVars>
      </dgm:prSet>
      <dgm:spPr/>
    </dgm:pt>
    <dgm:pt modelId="{CDC62020-ED36-194D-9C77-AAE4EB9AC506}" type="pres">
      <dgm:prSet presAssocID="{20D5BAB5-C912-6748-8345-A6070647113D}" presName="parentText" presStyleLbl="node1" presStyleIdx="0" presStyleCnt="1" custLinFactNeighborX="-710" custLinFactNeighborY="-1328">
        <dgm:presLayoutVars>
          <dgm:chMax val="0"/>
          <dgm:bulletEnabled val="1"/>
        </dgm:presLayoutVars>
      </dgm:prSet>
      <dgm:spPr/>
    </dgm:pt>
  </dgm:ptLst>
  <dgm:cxnLst>
    <dgm:cxn modelId="{D60EEF46-3594-7B4D-B7B4-146C86501A03}" srcId="{E88CB414-6571-FB49-9F95-E7068AC47D9C}" destId="{20D5BAB5-C912-6748-8345-A6070647113D}" srcOrd="0" destOrd="0" parTransId="{6CEF699C-3F6F-B549-90B6-40DBF859F6B6}" sibTransId="{1FC2AD64-6253-BB43-89F5-153D3E625EE7}"/>
    <dgm:cxn modelId="{3B291070-8C8F-DA45-8375-5A3FE289B0D1}" type="presOf" srcId="{E88CB414-6571-FB49-9F95-E7068AC47D9C}" destId="{93003409-8343-B542-93EC-E36A3B80325A}" srcOrd="0" destOrd="0" presId="urn:microsoft.com/office/officeart/2005/8/layout/vList2"/>
    <dgm:cxn modelId="{51B89795-B26D-ED45-92EA-B97E241DA72E}" type="presOf" srcId="{20D5BAB5-C912-6748-8345-A6070647113D}" destId="{CDC62020-ED36-194D-9C77-AAE4EB9AC506}" srcOrd="0" destOrd="0" presId="urn:microsoft.com/office/officeart/2005/8/layout/vList2"/>
    <dgm:cxn modelId="{97DAF7EB-D002-BE4B-AA9C-C732F73AA297}" type="presParOf" srcId="{93003409-8343-B542-93EC-E36A3B80325A}" destId="{CDC62020-ED36-194D-9C77-AAE4EB9AC506}" srcOrd="0" destOrd="0" presId="urn:microsoft.com/office/officeart/2005/8/layout/vList2"/>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F8D9895-9D9D-AF48-ADAA-1C0636D7B62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8BB5BA05-61E5-0A4A-84D3-A68A82FB3B29}">
      <dgm:prSet/>
      <dgm:spPr/>
      <dgm:t>
        <a:bodyPr/>
        <a:lstStyle/>
        <a:p>
          <a:r>
            <a:rPr lang="en-JO" dirty="0"/>
            <a:t>µ-tomography</a:t>
          </a:r>
        </a:p>
      </dgm:t>
    </dgm:pt>
    <dgm:pt modelId="{7071EC55-27F3-C249-BFCB-27EA703012B1}" type="parTrans" cxnId="{07602C2F-EDCE-F546-B0CE-E5681782EB69}">
      <dgm:prSet/>
      <dgm:spPr/>
      <dgm:t>
        <a:bodyPr/>
        <a:lstStyle/>
        <a:p>
          <a:endParaRPr lang="en-GB"/>
        </a:p>
      </dgm:t>
    </dgm:pt>
    <dgm:pt modelId="{B452DA25-92AD-2B48-9470-35E39B39BBEB}" type="sibTrans" cxnId="{07602C2F-EDCE-F546-B0CE-E5681782EB69}">
      <dgm:prSet/>
      <dgm:spPr/>
      <dgm:t>
        <a:bodyPr/>
        <a:lstStyle/>
        <a:p>
          <a:endParaRPr lang="en-GB"/>
        </a:p>
      </dgm:t>
    </dgm:pt>
    <dgm:pt modelId="{3E12BE0B-D249-AC40-8DAD-B2CC991A6B30}" type="pres">
      <dgm:prSet presAssocID="{3F8D9895-9D9D-AF48-ADAA-1C0636D7B625}" presName="linear" presStyleCnt="0">
        <dgm:presLayoutVars>
          <dgm:animLvl val="lvl"/>
          <dgm:resizeHandles val="exact"/>
        </dgm:presLayoutVars>
      </dgm:prSet>
      <dgm:spPr/>
    </dgm:pt>
    <dgm:pt modelId="{B6177774-0551-3147-9D37-425118D89F32}" type="pres">
      <dgm:prSet presAssocID="{8BB5BA05-61E5-0A4A-84D3-A68A82FB3B29}" presName="parentText" presStyleLbl="node1" presStyleIdx="0" presStyleCnt="1" custLinFactNeighborX="753" custLinFactNeighborY="1328">
        <dgm:presLayoutVars>
          <dgm:chMax val="0"/>
          <dgm:bulletEnabled val="1"/>
        </dgm:presLayoutVars>
      </dgm:prSet>
      <dgm:spPr/>
    </dgm:pt>
  </dgm:ptLst>
  <dgm:cxnLst>
    <dgm:cxn modelId="{B0C1EC28-C5FB-EA40-893C-16094F28A7B0}" type="presOf" srcId="{3F8D9895-9D9D-AF48-ADAA-1C0636D7B625}" destId="{3E12BE0B-D249-AC40-8DAD-B2CC991A6B30}" srcOrd="0" destOrd="0" presId="urn:microsoft.com/office/officeart/2005/8/layout/vList2"/>
    <dgm:cxn modelId="{07602C2F-EDCE-F546-B0CE-E5681782EB69}" srcId="{3F8D9895-9D9D-AF48-ADAA-1C0636D7B625}" destId="{8BB5BA05-61E5-0A4A-84D3-A68A82FB3B29}" srcOrd="0" destOrd="0" parTransId="{7071EC55-27F3-C249-BFCB-27EA703012B1}" sibTransId="{B452DA25-92AD-2B48-9470-35E39B39BBEB}"/>
    <dgm:cxn modelId="{9DCB71CE-C513-9743-90B6-B3C546736AFB}" type="presOf" srcId="{8BB5BA05-61E5-0A4A-84D3-A68A82FB3B29}" destId="{B6177774-0551-3147-9D37-425118D89F32}" srcOrd="0" destOrd="0" presId="urn:microsoft.com/office/officeart/2005/8/layout/vList2"/>
    <dgm:cxn modelId="{A6897450-F423-354B-9969-51DE6CDB8429}" type="presParOf" srcId="{3E12BE0B-D249-AC40-8DAD-B2CC991A6B30}" destId="{B6177774-0551-3147-9D37-425118D89F32}" srcOrd="0" destOrd="0" presId="urn:microsoft.com/office/officeart/2005/8/layout/vList2"/>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D916D7-F286-9B41-A60C-FC94E722519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65EC6C8C-548D-8A4F-8D47-EB12C1F273EF}">
      <dgm:prSet/>
      <dgm:spPr/>
      <dgm:t>
        <a:bodyPr/>
        <a:lstStyle/>
        <a:p>
          <a:r>
            <a:rPr lang="en-GB" dirty="0"/>
            <a:t>Drugs design</a:t>
          </a:r>
          <a:endParaRPr lang="en-JO" dirty="0"/>
        </a:p>
      </dgm:t>
    </dgm:pt>
    <dgm:pt modelId="{784ABB37-3AA0-2E46-AA50-FCF042873E76}" type="parTrans" cxnId="{2EF0F3C2-A4AF-8C4B-92C4-43DAF1B667CF}">
      <dgm:prSet/>
      <dgm:spPr/>
      <dgm:t>
        <a:bodyPr/>
        <a:lstStyle/>
        <a:p>
          <a:endParaRPr lang="en-GB"/>
        </a:p>
      </dgm:t>
    </dgm:pt>
    <dgm:pt modelId="{E873D4E9-B82D-924D-9AD4-D5008AE8FD14}" type="sibTrans" cxnId="{2EF0F3C2-A4AF-8C4B-92C4-43DAF1B667CF}">
      <dgm:prSet/>
      <dgm:spPr/>
      <dgm:t>
        <a:bodyPr/>
        <a:lstStyle/>
        <a:p>
          <a:endParaRPr lang="en-GB"/>
        </a:p>
      </dgm:t>
    </dgm:pt>
    <dgm:pt modelId="{FE6A607A-A953-304F-BF0E-0CEA46A3E2D7}" type="pres">
      <dgm:prSet presAssocID="{3FD916D7-F286-9B41-A60C-FC94E7225191}" presName="linear" presStyleCnt="0">
        <dgm:presLayoutVars>
          <dgm:animLvl val="lvl"/>
          <dgm:resizeHandles val="exact"/>
        </dgm:presLayoutVars>
      </dgm:prSet>
      <dgm:spPr/>
    </dgm:pt>
    <dgm:pt modelId="{3339F6CC-DA8B-A64F-BB34-AAC0659B2DB6}" type="pres">
      <dgm:prSet presAssocID="{65EC6C8C-548D-8A4F-8D47-EB12C1F273EF}" presName="parentText" presStyleLbl="node1" presStyleIdx="0" presStyleCnt="1" custLinFactNeighborX="-853" custLinFactNeighborY="-1328">
        <dgm:presLayoutVars>
          <dgm:chMax val="0"/>
          <dgm:bulletEnabled val="1"/>
        </dgm:presLayoutVars>
      </dgm:prSet>
      <dgm:spPr/>
    </dgm:pt>
  </dgm:ptLst>
  <dgm:cxnLst>
    <dgm:cxn modelId="{56434848-D11C-1C45-91BA-F105585AABD3}" type="presOf" srcId="{65EC6C8C-548D-8A4F-8D47-EB12C1F273EF}" destId="{3339F6CC-DA8B-A64F-BB34-AAC0659B2DB6}" srcOrd="0" destOrd="0" presId="urn:microsoft.com/office/officeart/2005/8/layout/vList2"/>
    <dgm:cxn modelId="{2EF0F3C2-A4AF-8C4B-92C4-43DAF1B667CF}" srcId="{3FD916D7-F286-9B41-A60C-FC94E7225191}" destId="{65EC6C8C-548D-8A4F-8D47-EB12C1F273EF}" srcOrd="0" destOrd="0" parTransId="{784ABB37-3AA0-2E46-AA50-FCF042873E76}" sibTransId="{E873D4E9-B82D-924D-9AD4-D5008AE8FD14}"/>
    <dgm:cxn modelId="{C78E39FC-3DE3-6841-B4E8-C9F8AF8D7A99}" type="presOf" srcId="{3FD916D7-F286-9B41-A60C-FC94E7225191}" destId="{FE6A607A-A953-304F-BF0E-0CEA46A3E2D7}" srcOrd="0" destOrd="0" presId="urn:microsoft.com/office/officeart/2005/8/layout/vList2"/>
    <dgm:cxn modelId="{DB406C67-79DF-D849-AA57-84C48DF875C0}" type="presParOf" srcId="{FE6A607A-A953-304F-BF0E-0CEA46A3E2D7}" destId="{3339F6CC-DA8B-A64F-BB34-AAC0659B2DB6}" srcOrd="0" destOrd="0" presId="urn:microsoft.com/office/officeart/2005/8/layout/vList2"/>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4E3ED-37C1-5344-9899-3F5114C000A2}">
      <dsp:nvSpPr>
        <dsp:cNvPr id="0" name=""/>
        <dsp:cNvSpPr/>
      </dsp:nvSpPr>
      <dsp:spPr>
        <a:xfrm>
          <a:off x="0" y="97572"/>
          <a:ext cx="5025515" cy="8950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JO" sz="1600" kern="1200" dirty="0"/>
            <a:t>SESAME: </a:t>
          </a:r>
          <a:r>
            <a:rPr lang="en-US" sz="1600" kern="1200" dirty="0"/>
            <a:t>Synchrotron-light for Experimental Science and Applications in the Middle East</a:t>
          </a:r>
          <a:endParaRPr lang="en-JO" sz="1600" kern="1200" dirty="0"/>
        </a:p>
      </dsp:txBody>
      <dsp:txXfrm>
        <a:off x="43693" y="141265"/>
        <a:ext cx="4938129" cy="807664"/>
      </dsp:txXfrm>
    </dsp:sp>
    <dsp:sp modelId="{BDB2D36E-00B3-4348-A4E0-D8BF41117756}">
      <dsp:nvSpPr>
        <dsp:cNvPr id="0" name=""/>
        <dsp:cNvSpPr/>
      </dsp:nvSpPr>
      <dsp:spPr>
        <a:xfrm>
          <a:off x="0" y="1038702"/>
          <a:ext cx="5025515" cy="89505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 3rd Generation Light Source that has state-of-the-art infrastructure which designed to enable the scientific research in the region for designated users communities</a:t>
          </a:r>
          <a:endParaRPr lang="en-JO" sz="1600" kern="1200" dirty="0"/>
        </a:p>
      </dsp:txBody>
      <dsp:txXfrm>
        <a:off x="43693" y="1082395"/>
        <a:ext cx="4938129" cy="8076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1D87E-3782-214F-85C3-6E46057D6959}">
      <dsp:nvSpPr>
        <dsp:cNvPr id="0" name=""/>
        <dsp:cNvSpPr/>
      </dsp:nvSpPr>
      <dsp:spPr>
        <a:xfrm>
          <a:off x="0" y="9557"/>
          <a:ext cx="1416519"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JO" sz="1500" kern="1200" dirty="0"/>
            <a:t>New material</a:t>
          </a:r>
        </a:p>
      </dsp:txBody>
      <dsp:txXfrm>
        <a:off x="17563" y="27120"/>
        <a:ext cx="1381393" cy="324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4E3ED-37C1-5344-9899-3F5114C000A2}">
      <dsp:nvSpPr>
        <dsp:cNvPr id="0" name=""/>
        <dsp:cNvSpPr/>
      </dsp:nvSpPr>
      <dsp:spPr>
        <a:xfrm>
          <a:off x="0" y="57574"/>
          <a:ext cx="5498369" cy="1034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The first and only synchrotron in MENA</a:t>
          </a:r>
          <a:endParaRPr lang="en-JO" sz="2600" kern="1200" dirty="0"/>
        </a:p>
      </dsp:txBody>
      <dsp:txXfrm>
        <a:off x="50489" y="108063"/>
        <a:ext cx="5397391" cy="933302"/>
      </dsp:txXfrm>
    </dsp:sp>
    <dsp:sp modelId="{BDB2D36E-00B3-4348-A4E0-D8BF41117756}">
      <dsp:nvSpPr>
        <dsp:cNvPr id="0" name=""/>
        <dsp:cNvSpPr/>
      </dsp:nvSpPr>
      <dsp:spPr>
        <a:xfrm>
          <a:off x="0" y="1166734"/>
          <a:ext cx="5498369" cy="103428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M</a:t>
          </a:r>
          <a:r>
            <a:rPr lang="en-JO" sz="2600" kern="1200" dirty="0"/>
            <a:t>embers &amp; observers countries are 25 -- CERN and EU. </a:t>
          </a:r>
        </a:p>
      </dsp:txBody>
      <dsp:txXfrm>
        <a:off x="50489" y="1217223"/>
        <a:ext cx="5397391" cy="933302"/>
      </dsp:txXfrm>
    </dsp:sp>
    <dsp:sp modelId="{53D2DFFB-FECF-254C-AC25-70DD3F0CDD19}">
      <dsp:nvSpPr>
        <dsp:cNvPr id="0" name=""/>
        <dsp:cNvSpPr/>
      </dsp:nvSpPr>
      <dsp:spPr>
        <a:xfrm>
          <a:off x="0" y="2275894"/>
          <a:ext cx="5498369" cy="10342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JO" sz="2600" kern="1200" dirty="0"/>
            <a:t>The first and only synchrotron in the world that is powered by green enargy</a:t>
          </a:r>
        </a:p>
      </dsp:txBody>
      <dsp:txXfrm>
        <a:off x="50489" y="2326383"/>
        <a:ext cx="5397391" cy="933302"/>
      </dsp:txXfrm>
    </dsp:sp>
    <dsp:sp modelId="{910AA9D7-5F5B-A94E-97C7-E8DC0D03DD25}">
      <dsp:nvSpPr>
        <dsp:cNvPr id="0" name=""/>
        <dsp:cNvSpPr/>
      </dsp:nvSpPr>
      <dsp:spPr>
        <a:xfrm>
          <a:off x="0" y="3385054"/>
          <a:ext cx="5498369" cy="103428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Excellence</a:t>
          </a:r>
          <a:r>
            <a:rPr lang="en-JO" sz="2600" kern="1200" dirty="0"/>
            <a:t> centre in the ME</a:t>
          </a:r>
        </a:p>
      </dsp:txBody>
      <dsp:txXfrm>
        <a:off x="50489" y="3435543"/>
        <a:ext cx="5397391" cy="933302"/>
      </dsp:txXfrm>
    </dsp:sp>
    <dsp:sp modelId="{A3CB6260-2931-1C4E-B14A-DBE7549099A9}">
      <dsp:nvSpPr>
        <dsp:cNvPr id="0" name=""/>
        <dsp:cNvSpPr/>
      </dsp:nvSpPr>
      <dsp:spPr>
        <a:xfrm>
          <a:off x="0" y="4494214"/>
          <a:ext cx="5498369" cy="1034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International, multicultural and non-profit organization </a:t>
          </a:r>
          <a:endParaRPr lang="en-JO" sz="2600" kern="1200" dirty="0"/>
        </a:p>
      </dsp:txBody>
      <dsp:txXfrm>
        <a:off x="50489" y="4544703"/>
        <a:ext cx="5397391" cy="933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0913B-2A7E-124B-B26C-E7F10E1F89A6}">
      <dsp:nvSpPr>
        <dsp:cNvPr id="0" name=""/>
        <dsp:cNvSpPr/>
      </dsp:nvSpPr>
      <dsp:spPr>
        <a:xfrm>
          <a:off x="0" y="4778"/>
          <a:ext cx="1259318"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L</a:t>
          </a:r>
          <a:r>
            <a:rPr lang="en-JO" sz="1500" kern="1200" dirty="0"/>
            <a:t>ife science</a:t>
          </a:r>
        </a:p>
      </dsp:txBody>
      <dsp:txXfrm>
        <a:off x="17563" y="22341"/>
        <a:ext cx="1224192" cy="3246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29D0B-5147-E642-8FEB-46C04A78A2A6}">
      <dsp:nvSpPr>
        <dsp:cNvPr id="0" name=""/>
        <dsp:cNvSpPr/>
      </dsp:nvSpPr>
      <dsp:spPr>
        <a:xfrm>
          <a:off x="0" y="4778"/>
          <a:ext cx="1717458"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0" kern="1200" dirty="0"/>
            <a:t>Material Science</a:t>
          </a:r>
          <a:endParaRPr lang="en-JO" sz="1500" b="0" kern="1200" dirty="0"/>
        </a:p>
      </dsp:txBody>
      <dsp:txXfrm>
        <a:off x="17563" y="22341"/>
        <a:ext cx="1682332" cy="3246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896F3-8473-BF4B-BDB6-D964527C5CFC}">
      <dsp:nvSpPr>
        <dsp:cNvPr id="0" name=""/>
        <dsp:cNvSpPr/>
      </dsp:nvSpPr>
      <dsp:spPr>
        <a:xfrm>
          <a:off x="0" y="4778"/>
          <a:ext cx="187359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0" kern="1200" dirty="0"/>
            <a:t>Chemical Science</a:t>
          </a:r>
          <a:endParaRPr lang="en-JO" sz="1500" b="0" kern="1200" dirty="0"/>
        </a:p>
      </dsp:txBody>
      <dsp:txXfrm>
        <a:off x="17563" y="22341"/>
        <a:ext cx="1838464" cy="3246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B9DA0-84FC-7945-A2DE-E3F4D1CCC502}">
      <dsp:nvSpPr>
        <dsp:cNvPr id="0" name=""/>
        <dsp:cNvSpPr/>
      </dsp:nvSpPr>
      <dsp:spPr>
        <a:xfrm>
          <a:off x="0" y="4778"/>
          <a:ext cx="187359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b="0" kern="1200" dirty="0"/>
            <a:t>Cultural heritage </a:t>
          </a:r>
          <a:endParaRPr lang="en-JO" sz="1500" b="0" kern="1200" dirty="0"/>
        </a:p>
      </dsp:txBody>
      <dsp:txXfrm>
        <a:off x="17563" y="22341"/>
        <a:ext cx="1838464" cy="3246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62020-ED36-194D-9C77-AAE4EB9AC506}">
      <dsp:nvSpPr>
        <dsp:cNvPr id="0" name=""/>
        <dsp:cNvSpPr/>
      </dsp:nvSpPr>
      <dsp:spPr>
        <a:xfrm>
          <a:off x="0" y="0"/>
          <a:ext cx="1672446"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Human remains</a:t>
          </a:r>
          <a:endParaRPr lang="en-JO" sz="1500" kern="1200" dirty="0"/>
        </a:p>
      </dsp:txBody>
      <dsp:txXfrm>
        <a:off x="17563" y="17563"/>
        <a:ext cx="1637320" cy="3246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77774-0551-3147-9D37-425118D89F32}">
      <dsp:nvSpPr>
        <dsp:cNvPr id="0" name=""/>
        <dsp:cNvSpPr/>
      </dsp:nvSpPr>
      <dsp:spPr>
        <a:xfrm>
          <a:off x="0" y="9556"/>
          <a:ext cx="1576009"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JO" sz="1500" kern="1200" dirty="0"/>
            <a:t>µ-tomography</a:t>
          </a:r>
        </a:p>
      </dsp:txBody>
      <dsp:txXfrm>
        <a:off x="17563" y="27119"/>
        <a:ext cx="1540883" cy="3246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9F6CC-DA8B-A64F-BB34-AAC0659B2DB6}">
      <dsp:nvSpPr>
        <dsp:cNvPr id="0" name=""/>
        <dsp:cNvSpPr/>
      </dsp:nvSpPr>
      <dsp:spPr>
        <a:xfrm>
          <a:off x="0" y="0"/>
          <a:ext cx="1391728"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Drugs design</a:t>
          </a:r>
          <a:endParaRPr lang="en-JO" sz="1500" kern="1200" dirty="0"/>
        </a:p>
      </dsp:txBody>
      <dsp:txXfrm>
        <a:off x="17563" y="17563"/>
        <a:ext cx="1356602" cy="3246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F384D-60CE-F643-B67B-A3AF223FB621}" type="datetimeFigureOut">
              <a:rPr lang="en-JO" smtClean="0"/>
              <a:t>4/13/24</a:t>
            </a:fld>
            <a:endParaRPr lang="en-J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38969-6A52-6A43-A6C4-07E126BE0CA2}" type="slidenum">
              <a:rPr lang="en-JO" smtClean="0"/>
              <a:t>‹#›</a:t>
            </a:fld>
            <a:endParaRPr lang="en-JO"/>
          </a:p>
        </p:txBody>
      </p:sp>
    </p:spTree>
    <p:extLst>
      <p:ext uri="{BB962C8B-B14F-4D97-AF65-F5344CB8AC3E}">
        <p14:creationId xmlns:p14="http://schemas.microsoft.com/office/powerpoint/2010/main" val="2943177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1</a:t>
            </a:fld>
            <a:endParaRPr lang="en-JO"/>
          </a:p>
        </p:txBody>
      </p:sp>
    </p:spTree>
    <p:extLst>
      <p:ext uri="{BB962C8B-B14F-4D97-AF65-F5344CB8AC3E}">
        <p14:creationId xmlns:p14="http://schemas.microsoft.com/office/powerpoint/2010/main" val="3038028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14</a:t>
            </a:fld>
            <a:endParaRPr lang="en-JO"/>
          </a:p>
        </p:txBody>
      </p:sp>
    </p:spTree>
    <p:extLst>
      <p:ext uri="{BB962C8B-B14F-4D97-AF65-F5344CB8AC3E}">
        <p14:creationId xmlns:p14="http://schemas.microsoft.com/office/powerpoint/2010/main" val="1817359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15</a:t>
            </a:fld>
            <a:endParaRPr lang="en-JO"/>
          </a:p>
        </p:txBody>
      </p:sp>
    </p:spTree>
    <p:extLst>
      <p:ext uri="{BB962C8B-B14F-4D97-AF65-F5344CB8AC3E}">
        <p14:creationId xmlns:p14="http://schemas.microsoft.com/office/powerpoint/2010/main" val="180162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16</a:t>
            </a:fld>
            <a:endParaRPr lang="en-JO"/>
          </a:p>
        </p:txBody>
      </p:sp>
    </p:spTree>
    <p:extLst>
      <p:ext uri="{BB962C8B-B14F-4D97-AF65-F5344CB8AC3E}">
        <p14:creationId xmlns:p14="http://schemas.microsoft.com/office/powerpoint/2010/main" val="416754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17</a:t>
            </a:fld>
            <a:endParaRPr lang="en-JO"/>
          </a:p>
        </p:txBody>
      </p:sp>
    </p:spTree>
    <p:extLst>
      <p:ext uri="{BB962C8B-B14F-4D97-AF65-F5344CB8AC3E}">
        <p14:creationId xmlns:p14="http://schemas.microsoft.com/office/powerpoint/2010/main" val="51904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18</a:t>
            </a:fld>
            <a:endParaRPr lang="en-JO"/>
          </a:p>
        </p:txBody>
      </p:sp>
    </p:spTree>
    <p:extLst>
      <p:ext uri="{BB962C8B-B14F-4D97-AF65-F5344CB8AC3E}">
        <p14:creationId xmlns:p14="http://schemas.microsoft.com/office/powerpoint/2010/main" val="625645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19</a:t>
            </a:fld>
            <a:endParaRPr lang="en-JO"/>
          </a:p>
        </p:txBody>
      </p:sp>
    </p:spTree>
    <p:extLst>
      <p:ext uri="{BB962C8B-B14F-4D97-AF65-F5344CB8AC3E}">
        <p14:creationId xmlns:p14="http://schemas.microsoft.com/office/powerpoint/2010/main" val="1146090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20</a:t>
            </a:fld>
            <a:endParaRPr lang="en-JO"/>
          </a:p>
        </p:txBody>
      </p:sp>
    </p:spTree>
    <p:extLst>
      <p:ext uri="{BB962C8B-B14F-4D97-AF65-F5344CB8AC3E}">
        <p14:creationId xmlns:p14="http://schemas.microsoft.com/office/powerpoint/2010/main" val="1883428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21</a:t>
            </a:fld>
            <a:endParaRPr lang="en-JO"/>
          </a:p>
        </p:txBody>
      </p:sp>
    </p:spTree>
    <p:extLst>
      <p:ext uri="{BB962C8B-B14F-4D97-AF65-F5344CB8AC3E}">
        <p14:creationId xmlns:p14="http://schemas.microsoft.com/office/powerpoint/2010/main" val="4000133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22</a:t>
            </a:fld>
            <a:endParaRPr lang="en-JO"/>
          </a:p>
        </p:txBody>
      </p:sp>
    </p:spTree>
    <p:extLst>
      <p:ext uri="{BB962C8B-B14F-4D97-AF65-F5344CB8AC3E}">
        <p14:creationId xmlns:p14="http://schemas.microsoft.com/office/powerpoint/2010/main" val="2572046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23</a:t>
            </a:fld>
            <a:endParaRPr lang="en-JO"/>
          </a:p>
        </p:txBody>
      </p:sp>
    </p:spTree>
    <p:extLst>
      <p:ext uri="{BB962C8B-B14F-4D97-AF65-F5344CB8AC3E}">
        <p14:creationId xmlns:p14="http://schemas.microsoft.com/office/powerpoint/2010/main" val="56437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2</a:t>
            </a:fld>
            <a:endParaRPr lang="en-JO"/>
          </a:p>
        </p:txBody>
      </p:sp>
    </p:spTree>
    <p:extLst>
      <p:ext uri="{BB962C8B-B14F-4D97-AF65-F5344CB8AC3E}">
        <p14:creationId xmlns:p14="http://schemas.microsoft.com/office/powerpoint/2010/main" val="297411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24</a:t>
            </a:fld>
            <a:endParaRPr lang="en-JO"/>
          </a:p>
        </p:txBody>
      </p:sp>
    </p:spTree>
    <p:extLst>
      <p:ext uri="{BB962C8B-B14F-4D97-AF65-F5344CB8AC3E}">
        <p14:creationId xmlns:p14="http://schemas.microsoft.com/office/powerpoint/2010/main" val="758892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25</a:t>
            </a:fld>
            <a:endParaRPr lang="en-JO"/>
          </a:p>
        </p:txBody>
      </p:sp>
    </p:spTree>
    <p:extLst>
      <p:ext uri="{BB962C8B-B14F-4D97-AF65-F5344CB8AC3E}">
        <p14:creationId xmlns:p14="http://schemas.microsoft.com/office/powerpoint/2010/main" val="2361044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26</a:t>
            </a:fld>
            <a:endParaRPr lang="en-JO"/>
          </a:p>
        </p:txBody>
      </p:sp>
    </p:spTree>
    <p:extLst>
      <p:ext uri="{BB962C8B-B14F-4D97-AF65-F5344CB8AC3E}">
        <p14:creationId xmlns:p14="http://schemas.microsoft.com/office/powerpoint/2010/main" val="2671769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27</a:t>
            </a:fld>
            <a:endParaRPr lang="en-JO"/>
          </a:p>
        </p:txBody>
      </p:sp>
    </p:spTree>
    <p:extLst>
      <p:ext uri="{BB962C8B-B14F-4D97-AF65-F5344CB8AC3E}">
        <p14:creationId xmlns:p14="http://schemas.microsoft.com/office/powerpoint/2010/main" val="3307033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28</a:t>
            </a:fld>
            <a:endParaRPr lang="en-JO"/>
          </a:p>
        </p:txBody>
      </p:sp>
    </p:spTree>
    <p:extLst>
      <p:ext uri="{BB962C8B-B14F-4D97-AF65-F5344CB8AC3E}">
        <p14:creationId xmlns:p14="http://schemas.microsoft.com/office/powerpoint/2010/main" val="68153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29</a:t>
            </a:fld>
            <a:endParaRPr lang="en-JO"/>
          </a:p>
        </p:txBody>
      </p:sp>
    </p:spTree>
    <p:extLst>
      <p:ext uri="{BB962C8B-B14F-4D97-AF65-F5344CB8AC3E}">
        <p14:creationId xmlns:p14="http://schemas.microsoft.com/office/powerpoint/2010/main" val="246651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30</a:t>
            </a:fld>
            <a:endParaRPr lang="en-JO"/>
          </a:p>
        </p:txBody>
      </p:sp>
    </p:spTree>
    <p:extLst>
      <p:ext uri="{BB962C8B-B14F-4D97-AF65-F5344CB8AC3E}">
        <p14:creationId xmlns:p14="http://schemas.microsoft.com/office/powerpoint/2010/main" val="3130297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31</a:t>
            </a:fld>
            <a:endParaRPr lang="en-JO"/>
          </a:p>
        </p:txBody>
      </p:sp>
    </p:spTree>
    <p:extLst>
      <p:ext uri="{BB962C8B-B14F-4D97-AF65-F5344CB8AC3E}">
        <p14:creationId xmlns:p14="http://schemas.microsoft.com/office/powerpoint/2010/main" val="2269122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32</a:t>
            </a:fld>
            <a:endParaRPr lang="en-JO"/>
          </a:p>
        </p:txBody>
      </p:sp>
    </p:spTree>
    <p:extLst>
      <p:ext uri="{BB962C8B-B14F-4D97-AF65-F5344CB8AC3E}">
        <p14:creationId xmlns:p14="http://schemas.microsoft.com/office/powerpoint/2010/main" val="1040986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33</a:t>
            </a:fld>
            <a:endParaRPr lang="en-JO"/>
          </a:p>
        </p:txBody>
      </p:sp>
    </p:spTree>
    <p:extLst>
      <p:ext uri="{BB962C8B-B14F-4D97-AF65-F5344CB8AC3E}">
        <p14:creationId xmlns:p14="http://schemas.microsoft.com/office/powerpoint/2010/main" val="3697145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3</a:t>
            </a:fld>
            <a:endParaRPr lang="en-JO"/>
          </a:p>
        </p:txBody>
      </p:sp>
    </p:spTree>
    <p:extLst>
      <p:ext uri="{BB962C8B-B14F-4D97-AF65-F5344CB8AC3E}">
        <p14:creationId xmlns:p14="http://schemas.microsoft.com/office/powerpoint/2010/main" val="509023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34</a:t>
            </a:fld>
            <a:endParaRPr lang="en-JO"/>
          </a:p>
        </p:txBody>
      </p:sp>
    </p:spTree>
    <p:extLst>
      <p:ext uri="{BB962C8B-B14F-4D97-AF65-F5344CB8AC3E}">
        <p14:creationId xmlns:p14="http://schemas.microsoft.com/office/powerpoint/2010/main" val="33025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35</a:t>
            </a:fld>
            <a:endParaRPr lang="en-JO"/>
          </a:p>
        </p:txBody>
      </p:sp>
    </p:spTree>
    <p:extLst>
      <p:ext uri="{BB962C8B-B14F-4D97-AF65-F5344CB8AC3E}">
        <p14:creationId xmlns:p14="http://schemas.microsoft.com/office/powerpoint/2010/main" val="3681785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36</a:t>
            </a:fld>
            <a:endParaRPr lang="en-JO"/>
          </a:p>
        </p:txBody>
      </p:sp>
    </p:spTree>
    <p:extLst>
      <p:ext uri="{BB962C8B-B14F-4D97-AF65-F5344CB8AC3E}">
        <p14:creationId xmlns:p14="http://schemas.microsoft.com/office/powerpoint/2010/main" val="265047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37</a:t>
            </a:fld>
            <a:endParaRPr lang="en-JO"/>
          </a:p>
        </p:txBody>
      </p:sp>
    </p:spTree>
    <p:extLst>
      <p:ext uri="{BB962C8B-B14F-4D97-AF65-F5344CB8AC3E}">
        <p14:creationId xmlns:p14="http://schemas.microsoft.com/office/powerpoint/2010/main" val="3895042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38</a:t>
            </a:fld>
            <a:endParaRPr lang="en-JO"/>
          </a:p>
        </p:txBody>
      </p:sp>
    </p:spTree>
    <p:extLst>
      <p:ext uri="{BB962C8B-B14F-4D97-AF65-F5344CB8AC3E}">
        <p14:creationId xmlns:p14="http://schemas.microsoft.com/office/powerpoint/2010/main" val="1502564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39</a:t>
            </a:fld>
            <a:endParaRPr lang="en-JO"/>
          </a:p>
        </p:txBody>
      </p:sp>
    </p:spTree>
    <p:extLst>
      <p:ext uri="{BB962C8B-B14F-4D97-AF65-F5344CB8AC3E}">
        <p14:creationId xmlns:p14="http://schemas.microsoft.com/office/powerpoint/2010/main" val="4123184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40</a:t>
            </a:fld>
            <a:endParaRPr lang="en-JO"/>
          </a:p>
        </p:txBody>
      </p:sp>
    </p:spTree>
    <p:extLst>
      <p:ext uri="{BB962C8B-B14F-4D97-AF65-F5344CB8AC3E}">
        <p14:creationId xmlns:p14="http://schemas.microsoft.com/office/powerpoint/2010/main" val="2393819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41</a:t>
            </a:fld>
            <a:endParaRPr lang="en-JO"/>
          </a:p>
        </p:txBody>
      </p:sp>
    </p:spTree>
    <p:extLst>
      <p:ext uri="{BB962C8B-B14F-4D97-AF65-F5344CB8AC3E}">
        <p14:creationId xmlns:p14="http://schemas.microsoft.com/office/powerpoint/2010/main" val="2546531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42</a:t>
            </a:fld>
            <a:endParaRPr lang="en-JO"/>
          </a:p>
        </p:txBody>
      </p:sp>
    </p:spTree>
    <p:extLst>
      <p:ext uri="{BB962C8B-B14F-4D97-AF65-F5344CB8AC3E}">
        <p14:creationId xmlns:p14="http://schemas.microsoft.com/office/powerpoint/2010/main" val="2328588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43</a:t>
            </a:fld>
            <a:endParaRPr lang="en-JO"/>
          </a:p>
        </p:txBody>
      </p:sp>
    </p:spTree>
    <p:extLst>
      <p:ext uri="{BB962C8B-B14F-4D97-AF65-F5344CB8AC3E}">
        <p14:creationId xmlns:p14="http://schemas.microsoft.com/office/powerpoint/2010/main" val="3351891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4</a:t>
            </a:fld>
            <a:endParaRPr lang="en-JO"/>
          </a:p>
        </p:txBody>
      </p:sp>
    </p:spTree>
    <p:extLst>
      <p:ext uri="{BB962C8B-B14F-4D97-AF65-F5344CB8AC3E}">
        <p14:creationId xmlns:p14="http://schemas.microsoft.com/office/powerpoint/2010/main" val="304933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38969-6A52-6A43-A6C4-07E126BE0CA2}" type="slidenum">
              <a:rPr lang="en-JO" smtClean="0"/>
              <a:t>44</a:t>
            </a:fld>
            <a:endParaRPr lang="en-JO"/>
          </a:p>
        </p:txBody>
      </p:sp>
    </p:spTree>
    <p:extLst>
      <p:ext uri="{BB962C8B-B14F-4D97-AF65-F5344CB8AC3E}">
        <p14:creationId xmlns:p14="http://schemas.microsoft.com/office/powerpoint/2010/main" val="1202849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9</a:t>
            </a:fld>
            <a:endParaRPr lang="en-JO"/>
          </a:p>
        </p:txBody>
      </p:sp>
    </p:spTree>
    <p:extLst>
      <p:ext uri="{BB962C8B-B14F-4D97-AF65-F5344CB8AC3E}">
        <p14:creationId xmlns:p14="http://schemas.microsoft.com/office/powerpoint/2010/main" val="21984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10</a:t>
            </a:fld>
            <a:endParaRPr lang="en-JO"/>
          </a:p>
        </p:txBody>
      </p:sp>
    </p:spTree>
    <p:extLst>
      <p:ext uri="{BB962C8B-B14F-4D97-AF65-F5344CB8AC3E}">
        <p14:creationId xmlns:p14="http://schemas.microsoft.com/office/powerpoint/2010/main" val="2817690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11</a:t>
            </a:fld>
            <a:endParaRPr lang="en-JO"/>
          </a:p>
        </p:txBody>
      </p:sp>
    </p:spTree>
    <p:extLst>
      <p:ext uri="{BB962C8B-B14F-4D97-AF65-F5344CB8AC3E}">
        <p14:creationId xmlns:p14="http://schemas.microsoft.com/office/powerpoint/2010/main" val="2196417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12</a:t>
            </a:fld>
            <a:endParaRPr lang="en-JO"/>
          </a:p>
        </p:txBody>
      </p:sp>
    </p:spTree>
    <p:extLst>
      <p:ext uri="{BB962C8B-B14F-4D97-AF65-F5344CB8AC3E}">
        <p14:creationId xmlns:p14="http://schemas.microsoft.com/office/powerpoint/2010/main" val="3801441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6D248ACB-4791-6448-BCF3-FF7273C9AE43}" type="slidenum">
              <a:rPr lang="en-JO" smtClean="0"/>
              <a:t>13</a:t>
            </a:fld>
            <a:endParaRPr lang="en-JO"/>
          </a:p>
        </p:txBody>
      </p:sp>
    </p:spTree>
    <p:extLst>
      <p:ext uri="{BB962C8B-B14F-4D97-AF65-F5344CB8AC3E}">
        <p14:creationId xmlns:p14="http://schemas.microsoft.com/office/powerpoint/2010/main" val="933965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DC861-216E-B947-B6B5-645706ED6A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JO"/>
          </a:p>
        </p:txBody>
      </p:sp>
      <p:sp>
        <p:nvSpPr>
          <p:cNvPr id="3" name="Subtitle 2">
            <a:extLst>
              <a:ext uri="{FF2B5EF4-FFF2-40B4-BE49-F238E27FC236}">
                <a16:creationId xmlns:a16="http://schemas.microsoft.com/office/drawing/2014/main" id="{F53AA819-E0C5-C14A-A4ED-D26FBA63B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JO"/>
          </a:p>
        </p:txBody>
      </p:sp>
      <p:sp>
        <p:nvSpPr>
          <p:cNvPr id="4" name="Date Placeholder 3">
            <a:extLst>
              <a:ext uri="{FF2B5EF4-FFF2-40B4-BE49-F238E27FC236}">
                <a16:creationId xmlns:a16="http://schemas.microsoft.com/office/drawing/2014/main" id="{A2E2D534-40ED-314D-A22F-772AA4CA6278}"/>
              </a:ext>
            </a:extLst>
          </p:cNvPr>
          <p:cNvSpPr>
            <a:spLocks noGrp="1"/>
          </p:cNvSpPr>
          <p:nvPr>
            <p:ph type="dt" sz="half" idx="10"/>
          </p:nvPr>
        </p:nvSpPr>
        <p:spPr/>
        <p:txBody>
          <a:bodyPr/>
          <a:lstStyle/>
          <a:p>
            <a:fld id="{245BBF6F-4546-7043-BC83-B96E7115046D}" type="datetimeFigureOut">
              <a:rPr lang="en-JO" smtClean="0"/>
              <a:t>4/13/24</a:t>
            </a:fld>
            <a:endParaRPr lang="en-JO"/>
          </a:p>
        </p:txBody>
      </p:sp>
      <p:sp>
        <p:nvSpPr>
          <p:cNvPr id="5" name="Footer Placeholder 4">
            <a:extLst>
              <a:ext uri="{FF2B5EF4-FFF2-40B4-BE49-F238E27FC236}">
                <a16:creationId xmlns:a16="http://schemas.microsoft.com/office/drawing/2014/main" id="{9049511A-7A26-554E-B497-12DDDAEF81A1}"/>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DB1ABFFC-3928-C04B-8730-642292F7F486}"/>
              </a:ext>
            </a:extLst>
          </p:cNvPr>
          <p:cNvSpPr>
            <a:spLocks noGrp="1"/>
          </p:cNvSpPr>
          <p:nvPr>
            <p:ph type="sldNum" sz="quarter" idx="12"/>
          </p:nvPr>
        </p:nvSpPr>
        <p:spPr/>
        <p:txBody>
          <a:bodyPr/>
          <a:lstStyle/>
          <a:p>
            <a:fld id="{4F38B190-498B-F142-A40B-7E779F76BE04}" type="slidenum">
              <a:rPr lang="en-JO" smtClean="0"/>
              <a:t>‹#›</a:t>
            </a:fld>
            <a:endParaRPr lang="en-JO"/>
          </a:p>
        </p:txBody>
      </p:sp>
    </p:spTree>
    <p:extLst>
      <p:ext uri="{BB962C8B-B14F-4D97-AF65-F5344CB8AC3E}">
        <p14:creationId xmlns:p14="http://schemas.microsoft.com/office/powerpoint/2010/main" val="3175576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5692-2BD5-1142-94D5-8A961A0B658F}"/>
              </a:ext>
            </a:extLst>
          </p:cNvPr>
          <p:cNvSpPr>
            <a:spLocks noGrp="1"/>
          </p:cNvSpPr>
          <p:nvPr>
            <p:ph type="title"/>
          </p:nvPr>
        </p:nvSpPr>
        <p:spPr/>
        <p:txBody>
          <a:bodyPr/>
          <a:lstStyle/>
          <a:p>
            <a:r>
              <a:rPr lang="en-GB"/>
              <a:t>Click to edit Master title style</a:t>
            </a:r>
            <a:endParaRPr lang="en-JO"/>
          </a:p>
        </p:txBody>
      </p:sp>
      <p:sp>
        <p:nvSpPr>
          <p:cNvPr id="3" name="Vertical Text Placeholder 2">
            <a:extLst>
              <a:ext uri="{FF2B5EF4-FFF2-40B4-BE49-F238E27FC236}">
                <a16:creationId xmlns:a16="http://schemas.microsoft.com/office/drawing/2014/main" id="{2D92D633-5C95-0E49-9E5A-B643AB39831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O"/>
          </a:p>
        </p:txBody>
      </p:sp>
      <p:sp>
        <p:nvSpPr>
          <p:cNvPr id="4" name="Date Placeholder 3">
            <a:extLst>
              <a:ext uri="{FF2B5EF4-FFF2-40B4-BE49-F238E27FC236}">
                <a16:creationId xmlns:a16="http://schemas.microsoft.com/office/drawing/2014/main" id="{E00A84E9-6D3B-3148-9DA0-51CCDC20F128}"/>
              </a:ext>
            </a:extLst>
          </p:cNvPr>
          <p:cNvSpPr>
            <a:spLocks noGrp="1"/>
          </p:cNvSpPr>
          <p:nvPr>
            <p:ph type="dt" sz="half" idx="10"/>
          </p:nvPr>
        </p:nvSpPr>
        <p:spPr/>
        <p:txBody>
          <a:bodyPr/>
          <a:lstStyle/>
          <a:p>
            <a:fld id="{245BBF6F-4546-7043-BC83-B96E7115046D}" type="datetimeFigureOut">
              <a:rPr lang="en-JO" smtClean="0"/>
              <a:t>4/13/24</a:t>
            </a:fld>
            <a:endParaRPr lang="en-JO"/>
          </a:p>
        </p:txBody>
      </p:sp>
      <p:sp>
        <p:nvSpPr>
          <p:cNvPr id="5" name="Footer Placeholder 4">
            <a:extLst>
              <a:ext uri="{FF2B5EF4-FFF2-40B4-BE49-F238E27FC236}">
                <a16:creationId xmlns:a16="http://schemas.microsoft.com/office/drawing/2014/main" id="{F8724D3B-79DE-8D4B-9839-07078A3C83D7}"/>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82A2CE2D-2803-6E4C-B38B-152465BB283C}"/>
              </a:ext>
            </a:extLst>
          </p:cNvPr>
          <p:cNvSpPr>
            <a:spLocks noGrp="1"/>
          </p:cNvSpPr>
          <p:nvPr>
            <p:ph type="sldNum" sz="quarter" idx="12"/>
          </p:nvPr>
        </p:nvSpPr>
        <p:spPr/>
        <p:txBody>
          <a:bodyPr/>
          <a:lstStyle/>
          <a:p>
            <a:fld id="{4F38B190-498B-F142-A40B-7E779F76BE04}" type="slidenum">
              <a:rPr lang="en-JO" smtClean="0"/>
              <a:t>‹#›</a:t>
            </a:fld>
            <a:endParaRPr lang="en-JO"/>
          </a:p>
        </p:txBody>
      </p:sp>
    </p:spTree>
    <p:extLst>
      <p:ext uri="{BB962C8B-B14F-4D97-AF65-F5344CB8AC3E}">
        <p14:creationId xmlns:p14="http://schemas.microsoft.com/office/powerpoint/2010/main" val="1853063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45D5BF-1D7C-DF4F-BDD8-66FE6FCC39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JO"/>
          </a:p>
        </p:txBody>
      </p:sp>
      <p:sp>
        <p:nvSpPr>
          <p:cNvPr id="3" name="Vertical Text Placeholder 2">
            <a:extLst>
              <a:ext uri="{FF2B5EF4-FFF2-40B4-BE49-F238E27FC236}">
                <a16:creationId xmlns:a16="http://schemas.microsoft.com/office/drawing/2014/main" id="{C75814DC-B166-9248-B2D8-68FDAC23068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O"/>
          </a:p>
        </p:txBody>
      </p:sp>
      <p:sp>
        <p:nvSpPr>
          <p:cNvPr id="4" name="Date Placeholder 3">
            <a:extLst>
              <a:ext uri="{FF2B5EF4-FFF2-40B4-BE49-F238E27FC236}">
                <a16:creationId xmlns:a16="http://schemas.microsoft.com/office/drawing/2014/main" id="{4E05D043-6621-364D-A5F8-65B4459F3198}"/>
              </a:ext>
            </a:extLst>
          </p:cNvPr>
          <p:cNvSpPr>
            <a:spLocks noGrp="1"/>
          </p:cNvSpPr>
          <p:nvPr>
            <p:ph type="dt" sz="half" idx="10"/>
          </p:nvPr>
        </p:nvSpPr>
        <p:spPr/>
        <p:txBody>
          <a:bodyPr/>
          <a:lstStyle/>
          <a:p>
            <a:fld id="{245BBF6F-4546-7043-BC83-B96E7115046D}" type="datetimeFigureOut">
              <a:rPr lang="en-JO" smtClean="0"/>
              <a:t>4/13/24</a:t>
            </a:fld>
            <a:endParaRPr lang="en-JO"/>
          </a:p>
        </p:txBody>
      </p:sp>
      <p:sp>
        <p:nvSpPr>
          <p:cNvPr id="5" name="Footer Placeholder 4">
            <a:extLst>
              <a:ext uri="{FF2B5EF4-FFF2-40B4-BE49-F238E27FC236}">
                <a16:creationId xmlns:a16="http://schemas.microsoft.com/office/drawing/2014/main" id="{CD96F1FE-758B-B74B-838E-BE9879371913}"/>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EC412D5E-90C7-2140-88E7-C4E60EA1A275}"/>
              </a:ext>
            </a:extLst>
          </p:cNvPr>
          <p:cNvSpPr>
            <a:spLocks noGrp="1"/>
          </p:cNvSpPr>
          <p:nvPr>
            <p:ph type="sldNum" sz="quarter" idx="12"/>
          </p:nvPr>
        </p:nvSpPr>
        <p:spPr/>
        <p:txBody>
          <a:bodyPr/>
          <a:lstStyle/>
          <a:p>
            <a:fld id="{4F38B190-498B-F142-A40B-7E779F76BE04}" type="slidenum">
              <a:rPr lang="en-JO" smtClean="0"/>
              <a:t>‹#›</a:t>
            </a:fld>
            <a:endParaRPr lang="en-JO"/>
          </a:p>
        </p:txBody>
      </p:sp>
    </p:spTree>
    <p:extLst>
      <p:ext uri="{BB962C8B-B14F-4D97-AF65-F5344CB8AC3E}">
        <p14:creationId xmlns:p14="http://schemas.microsoft.com/office/powerpoint/2010/main" val="3297720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593B7-EEDF-2342-9DD1-C6FD9328881E}"/>
              </a:ext>
            </a:extLst>
          </p:cNvPr>
          <p:cNvSpPr>
            <a:spLocks noGrp="1"/>
          </p:cNvSpPr>
          <p:nvPr>
            <p:ph type="title"/>
          </p:nvPr>
        </p:nvSpPr>
        <p:spPr/>
        <p:txBody>
          <a:bodyPr/>
          <a:lstStyle/>
          <a:p>
            <a:r>
              <a:rPr lang="en-GB"/>
              <a:t>Click to edit Master title style</a:t>
            </a:r>
            <a:endParaRPr lang="en-JO"/>
          </a:p>
        </p:txBody>
      </p:sp>
      <p:sp>
        <p:nvSpPr>
          <p:cNvPr id="3" name="Content Placeholder 2">
            <a:extLst>
              <a:ext uri="{FF2B5EF4-FFF2-40B4-BE49-F238E27FC236}">
                <a16:creationId xmlns:a16="http://schemas.microsoft.com/office/drawing/2014/main" id="{9E0811FE-72BD-A346-815B-1E01FDAF34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O"/>
          </a:p>
        </p:txBody>
      </p:sp>
      <p:sp>
        <p:nvSpPr>
          <p:cNvPr id="4" name="Date Placeholder 3">
            <a:extLst>
              <a:ext uri="{FF2B5EF4-FFF2-40B4-BE49-F238E27FC236}">
                <a16:creationId xmlns:a16="http://schemas.microsoft.com/office/drawing/2014/main" id="{ED764605-D9C6-2D41-A005-D99146AA0D4E}"/>
              </a:ext>
            </a:extLst>
          </p:cNvPr>
          <p:cNvSpPr>
            <a:spLocks noGrp="1"/>
          </p:cNvSpPr>
          <p:nvPr>
            <p:ph type="dt" sz="half" idx="10"/>
          </p:nvPr>
        </p:nvSpPr>
        <p:spPr/>
        <p:txBody>
          <a:bodyPr/>
          <a:lstStyle/>
          <a:p>
            <a:fld id="{245BBF6F-4546-7043-BC83-B96E7115046D}" type="datetimeFigureOut">
              <a:rPr lang="en-JO" smtClean="0"/>
              <a:t>4/13/24</a:t>
            </a:fld>
            <a:endParaRPr lang="en-JO"/>
          </a:p>
        </p:txBody>
      </p:sp>
      <p:sp>
        <p:nvSpPr>
          <p:cNvPr id="5" name="Footer Placeholder 4">
            <a:extLst>
              <a:ext uri="{FF2B5EF4-FFF2-40B4-BE49-F238E27FC236}">
                <a16:creationId xmlns:a16="http://schemas.microsoft.com/office/drawing/2014/main" id="{42E88B6E-C376-7C40-B645-1F70017723C8}"/>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DD89661A-EFFF-0741-AE07-151FAE0188D8}"/>
              </a:ext>
            </a:extLst>
          </p:cNvPr>
          <p:cNvSpPr>
            <a:spLocks noGrp="1"/>
          </p:cNvSpPr>
          <p:nvPr>
            <p:ph type="sldNum" sz="quarter" idx="12"/>
          </p:nvPr>
        </p:nvSpPr>
        <p:spPr/>
        <p:txBody>
          <a:bodyPr/>
          <a:lstStyle/>
          <a:p>
            <a:fld id="{4F38B190-498B-F142-A40B-7E779F76BE04}" type="slidenum">
              <a:rPr lang="en-JO" smtClean="0"/>
              <a:t>‹#›</a:t>
            </a:fld>
            <a:endParaRPr lang="en-JO"/>
          </a:p>
        </p:txBody>
      </p:sp>
    </p:spTree>
    <p:extLst>
      <p:ext uri="{BB962C8B-B14F-4D97-AF65-F5344CB8AC3E}">
        <p14:creationId xmlns:p14="http://schemas.microsoft.com/office/powerpoint/2010/main" val="374789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E49E-2475-3446-BC48-B35ECD89530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JO"/>
          </a:p>
        </p:txBody>
      </p:sp>
      <p:sp>
        <p:nvSpPr>
          <p:cNvPr id="3" name="Text Placeholder 2">
            <a:extLst>
              <a:ext uri="{FF2B5EF4-FFF2-40B4-BE49-F238E27FC236}">
                <a16:creationId xmlns:a16="http://schemas.microsoft.com/office/drawing/2014/main" id="{FFEF8C42-FFB0-5B48-A50A-F7D1E14CB8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68ABAD1-51B5-6D44-A092-120429619814}"/>
              </a:ext>
            </a:extLst>
          </p:cNvPr>
          <p:cNvSpPr>
            <a:spLocks noGrp="1"/>
          </p:cNvSpPr>
          <p:nvPr>
            <p:ph type="dt" sz="half" idx="10"/>
          </p:nvPr>
        </p:nvSpPr>
        <p:spPr/>
        <p:txBody>
          <a:bodyPr/>
          <a:lstStyle/>
          <a:p>
            <a:fld id="{245BBF6F-4546-7043-BC83-B96E7115046D}" type="datetimeFigureOut">
              <a:rPr lang="en-JO" smtClean="0"/>
              <a:t>4/13/24</a:t>
            </a:fld>
            <a:endParaRPr lang="en-JO"/>
          </a:p>
        </p:txBody>
      </p:sp>
      <p:sp>
        <p:nvSpPr>
          <p:cNvPr id="5" name="Footer Placeholder 4">
            <a:extLst>
              <a:ext uri="{FF2B5EF4-FFF2-40B4-BE49-F238E27FC236}">
                <a16:creationId xmlns:a16="http://schemas.microsoft.com/office/drawing/2014/main" id="{807339EB-7065-944B-A1A3-B6339861319E}"/>
              </a:ext>
            </a:extLst>
          </p:cNvPr>
          <p:cNvSpPr>
            <a:spLocks noGrp="1"/>
          </p:cNvSpPr>
          <p:nvPr>
            <p:ph type="ftr" sz="quarter" idx="11"/>
          </p:nvPr>
        </p:nvSpPr>
        <p:spPr/>
        <p:txBody>
          <a:bodyPr/>
          <a:lstStyle/>
          <a:p>
            <a:endParaRPr lang="en-JO"/>
          </a:p>
        </p:txBody>
      </p:sp>
      <p:sp>
        <p:nvSpPr>
          <p:cNvPr id="6" name="Slide Number Placeholder 5">
            <a:extLst>
              <a:ext uri="{FF2B5EF4-FFF2-40B4-BE49-F238E27FC236}">
                <a16:creationId xmlns:a16="http://schemas.microsoft.com/office/drawing/2014/main" id="{0E430AD2-1D37-1F48-99A1-6378302FDBFF}"/>
              </a:ext>
            </a:extLst>
          </p:cNvPr>
          <p:cNvSpPr>
            <a:spLocks noGrp="1"/>
          </p:cNvSpPr>
          <p:nvPr>
            <p:ph type="sldNum" sz="quarter" idx="12"/>
          </p:nvPr>
        </p:nvSpPr>
        <p:spPr/>
        <p:txBody>
          <a:bodyPr/>
          <a:lstStyle/>
          <a:p>
            <a:fld id="{4F38B190-498B-F142-A40B-7E779F76BE04}" type="slidenum">
              <a:rPr lang="en-JO" smtClean="0"/>
              <a:t>‹#›</a:t>
            </a:fld>
            <a:endParaRPr lang="en-JO"/>
          </a:p>
        </p:txBody>
      </p:sp>
    </p:spTree>
    <p:extLst>
      <p:ext uri="{BB962C8B-B14F-4D97-AF65-F5344CB8AC3E}">
        <p14:creationId xmlns:p14="http://schemas.microsoft.com/office/powerpoint/2010/main" val="190772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F61E-9832-4F49-A5A8-9C47F79D9BA7}"/>
              </a:ext>
            </a:extLst>
          </p:cNvPr>
          <p:cNvSpPr>
            <a:spLocks noGrp="1"/>
          </p:cNvSpPr>
          <p:nvPr>
            <p:ph type="title"/>
          </p:nvPr>
        </p:nvSpPr>
        <p:spPr/>
        <p:txBody>
          <a:bodyPr/>
          <a:lstStyle/>
          <a:p>
            <a:r>
              <a:rPr lang="en-GB"/>
              <a:t>Click to edit Master title style</a:t>
            </a:r>
            <a:endParaRPr lang="en-JO"/>
          </a:p>
        </p:txBody>
      </p:sp>
      <p:sp>
        <p:nvSpPr>
          <p:cNvPr id="3" name="Content Placeholder 2">
            <a:extLst>
              <a:ext uri="{FF2B5EF4-FFF2-40B4-BE49-F238E27FC236}">
                <a16:creationId xmlns:a16="http://schemas.microsoft.com/office/drawing/2014/main" id="{AE663742-7484-DD43-9839-CC341D6B7F3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O"/>
          </a:p>
        </p:txBody>
      </p:sp>
      <p:sp>
        <p:nvSpPr>
          <p:cNvPr id="4" name="Content Placeholder 3">
            <a:extLst>
              <a:ext uri="{FF2B5EF4-FFF2-40B4-BE49-F238E27FC236}">
                <a16:creationId xmlns:a16="http://schemas.microsoft.com/office/drawing/2014/main" id="{788AF768-DB8C-EA4C-B484-BDD7E08B0A0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O"/>
          </a:p>
        </p:txBody>
      </p:sp>
      <p:sp>
        <p:nvSpPr>
          <p:cNvPr id="5" name="Date Placeholder 4">
            <a:extLst>
              <a:ext uri="{FF2B5EF4-FFF2-40B4-BE49-F238E27FC236}">
                <a16:creationId xmlns:a16="http://schemas.microsoft.com/office/drawing/2014/main" id="{D13A1F5F-70D4-0A44-8C2E-3C97F1E228AC}"/>
              </a:ext>
            </a:extLst>
          </p:cNvPr>
          <p:cNvSpPr>
            <a:spLocks noGrp="1"/>
          </p:cNvSpPr>
          <p:nvPr>
            <p:ph type="dt" sz="half" idx="10"/>
          </p:nvPr>
        </p:nvSpPr>
        <p:spPr/>
        <p:txBody>
          <a:bodyPr/>
          <a:lstStyle/>
          <a:p>
            <a:fld id="{245BBF6F-4546-7043-BC83-B96E7115046D}" type="datetimeFigureOut">
              <a:rPr lang="en-JO" smtClean="0"/>
              <a:t>4/13/24</a:t>
            </a:fld>
            <a:endParaRPr lang="en-JO"/>
          </a:p>
        </p:txBody>
      </p:sp>
      <p:sp>
        <p:nvSpPr>
          <p:cNvPr id="6" name="Footer Placeholder 5">
            <a:extLst>
              <a:ext uri="{FF2B5EF4-FFF2-40B4-BE49-F238E27FC236}">
                <a16:creationId xmlns:a16="http://schemas.microsoft.com/office/drawing/2014/main" id="{FFBC8E79-61B1-3345-B84B-2FB4EBBA34F7}"/>
              </a:ext>
            </a:extLst>
          </p:cNvPr>
          <p:cNvSpPr>
            <a:spLocks noGrp="1"/>
          </p:cNvSpPr>
          <p:nvPr>
            <p:ph type="ftr" sz="quarter" idx="11"/>
          </p:nvPr>
        </p:nvSpPr>
        <p:spPr/>
        <p:txBody>
          <a:bodyPr/>
          <a:lstStyle/>
          <a:p>
            <a:endParaRPr lang="en-JO"/>
          </a:p>
        </p:txBody>
      </p:sp>
      <p:sp>
        <p:nvSpPr>
          <p:cNvPr id="7" name="Slide Number Placeholder 6">
            <a:extLst>
              <a:ext uri="{FF2B5EF4-FFF2-40B4-BE49-F238E27FC236}">
                <a16:creationId xmlns:a16="http://schemas.microsoft.com/office/drawing/2014/main" id="{CC530EB5-5240-5949-9C91-E411529A2281}"/>
              </a:ext>
            </a:extLst>
          </p:cNvPr>
          <p:cNvSpPr>
            <a:spLocks noGrp="1"/>
          </p:cNvSpPr>
          <p:nvPr>
            <p:ph type="sldNum" sz="quarter" idx="12"/>
          </p:nvPr>
        </p:nvSpPr>
        <p:spPr/>
        <p:txBody>
          <a:bodyPr/>
          <a:lstStyle/>
          <a:p>
            <a:fld id="{4F38B190-498B-F142-A40B-7E779F76BE04}" type="slidenum">
              <a:rPr lang="en-JO" smtClean="0"/>
              <a:t>‹#›</a:t>
            </a:fld>
            <a:endParaRPr lang="en-JO"/>
          </a:p>
        </p:txBody>
      </p:sp>
    </p:spTree>
    <p:extLst>
      <p:ext uri="{BB962C8B-B14F-4D97-AF65-F5344CB8AC3E}">
        <p14:creationId xmlns:p14="http://schemas.microsoft.com/office/powerpoint/2010/main" val="2574019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F412-D81D-4E4F-94E3-3DAF22B05D32}"/>
              </a:ext>
            </a:extLst>
          </p:cNvPr>
          <p:cNvSpPr>
            <a:spLocks noGrp="1"/>
          </p:cNvSpPr>
          <p:nvPr>
            <p:ph type="title"/>
          </p:nvPr>
        </p:nvSpPr>
        <p:spPr>
          <a:xfrm>
            <a:off x="839788" y="365125"/>
            <a:ext cx="10515600" cy="1325563"/>
          </a:xfrm>
        </p:spPr>
        <p:txBody>
          <a:bodyPr/>
          <a:lstStyle/>
          <a:p>
            <a:r>
              <a:rPr lang="en-GB"/>
              <a:t>Click to edit Master title style</a:t>
            </a:r>
            <a:endParaRPr lang="en-JO"/>
          </a:p>
        </p:txBody>
      </p:sp>
      <p:sp>
        <p:nvSpPr>
          <p:cNvPr id="3" name="Text Placeholder 2">
            <a:extLst>
              <a:ext uri="{FF2B5EF4-FFF2-40B4-BE49-F238E27FC236}">
                <a16:creationId xmlns:a16="http://schemas.microsoft.com/office/drawing/2014/main" id="{BBE74DAA-3245-6243-BFC0-ED88FA2907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EAE6BFA-EE9F-1543-8520-6F7420EB9AF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O"/>
          </a:p>
        </p:txBody>
      </p:sp>
      <p:sp>
        <p:nvSpPr>
          <p:cNvPr id="5" name="Text Placeholder 4">
            <a:extLst>
              <a:ext uri="{FF2B5EF4-FFF2-40B4-BE49-F238E27FC236}">
                <a16:creationId xmlns:a16="http://schemas.microsoft.com/office/drawing/2014/main" id="{EF455673-EA06-FD42-9C3A-81D6CD354A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299A2FA-1ADB-6B4E-BDFC-BB60947F568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O"/>
          </a:p>
        </p:txBody>
      </p:sp>
      <p:sp>
        <p:nvSpPr>
          <p:cNvPr id="7" name="Date Placeholder 6">
            <a:extLst>
              <a:ext uri="{FF2B5EF4-FFF2-40B4-BE49-F238E27FC236}">
                <a16:creationId xmlns:a16="http://schemas.microsoft.com/office/drawing/2014/main" id="{3E50B0B3-4A3E-1F41-8B09-CD2BEA322041}"/>
              </a:ext>
            </a:extLst>
          </p:cNvPr>
          <p:cNvSpPr>
            <a:spLocks noGrp="1"/>
          </p:cNvSpPr>
          <p:nvPr>
            <p:ph type="dt" sz="half" idx="10"/>
          </p:nvPr>
        </p:nvSpPr>
        <p:spPr/>
        <p:txBody>
          <a:bodyPr/>
          <a:lstStyle/>
          <a:p>
            <a:fld id="{245BBF6F-4546-7043-BC83-B96E7115046D}" type="datetimeFigureOut">
              <a:rPr lang="en-JO" smtClean="0"/>
              <a:t>4/13/24</a:t>
            </a:fld>
            <a:endParaRPr lang="en-JO"/>
          </a:p>
        </p:txBody>
      </p:sp>
      <p:sp>
        <p:nvSpPr>
          <p:cNvPr id="8" name="Footer Placeholder 7">
            <a:extLst>
              <a:ext uri="{FF2B5EF4-FFF2-40B4-BE49-F238E27FC236}">
                <a16:creationId xmlns:a16="http://schemas.microsoft.com/office/drawing/2014/main" id="{B0C5ECBD-5D10-D74C-B105-BDDE8C2BB3BD}"/>
              </a:ext>
            </a:extLst>
          </p:cNvPr>
          <p:cNvSpPr>
            <a:spLocks noGrp="1"/>
          </p:cNvSpPr>
          <p:nvPr>
            <p:ph type="ftr" sz="quarter" idx="11"/>
          </p:nvPr>
        </p:nvSpPr>
        <p:spPr/>
        <p:txBody>
          <a:bodyPr/>
          <a:lstStyle/>
          <a:p>
            <a:endParaRPr lang="en-JO"/>
          </a:p>
        </p:txBody>
      </p:sp>
      <p:sp>
        <p:nvSpPr>
          <p:cNvPr id="9" name="Slide Number Placeholder 8">
            <a:extLst>
              <a:ext uri="{FF2B5EF4-FFF2-40B4-BE49-F238E27FC236}">
                <a16:creationId xmlns:a16="http://schemas.microsoft.com/office/drawing/2014/main" id="{99BFC561-DC4D-464F-BE3B-32ECFA13D77D}"/>
              </a:ext>
            </a:extLst>
          </p:cNvPr>
          <p:cNvSpPr>
            <a:spLocks noGrp="1"/>
          </p:cNvSpPr>
          <p:nvPr>
            <p:ph type="sldNum" sz="quarter" idx="12"/>
          </p:nvPr>
        </p:nvSpPr>
        <p:spPr/>
        <p:txBody>
          <a:bodyPr/>
          <a:lstStyle/>
          <a:p>
            <a:fld id="{4F38B190-498B-F142-A40B-7E779F76BE04}" type="slidenum">
              <a:rPr lang="en-JO" smtClean="0"/>
              <a:t>‹#›</a:t>
            </a:fld>
            <a:endParaRPr lang="en-JO"/>
          </a:p>
        </p:txBody>
      </p:sp>
    </p:spTree>
    <p:extLst>
      <p:ext uri="{BB962C8B-B14F-4D97-AF65-F5344CB8AC3E}">
        <p14:creationId xmlns:p14="http://schemas.microsoft.com/office/powerpoint/2010/main" val="1847309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44BE-037F-4543-A276-18B9E571D0AE}"/>
              </a:ext>
            </a:extLst>
          </p:cNvPr>
          <p:cNvSpPr>
            <a:spLocks noGrp="1"/>
          </p:cNvSpPr>
          <p:nvPr>
            <p:ph type="title"/>
          </p:nvPr>
        </p:nvSpPr>
        <p:spPr/>
        <p:txBody>
          <a:bodyPr/>
          <a:lstStyle/>
          <a:p>
            <a:r>
              <a:rPr lang="en-GB"/>
              <a:t>Click to edit Master title style</a:t>
            </a:r>
            <a:endParaRPr lang="en-JO"/>
          </a:p>
        </p:txBody>
      </p:sp>
      <p:sp>
        <p:nvSpPr>
          <p:cNvPr id="3" name="Date Placeholder 2">
            <a:extLst>
              <a:ext uri="{FF2B5EF4-FFF2-40B4-BE49-F238E27FC236}">
                <a16:creationId xmlns:a16="http://schemas.microsoft.com/office/drawing/2014/main" id="{A2437521-CE06-C846-9E8D-3F354ADA6FEB}"/>
              </a:ext>
            </a:extLst>
          </p:cNvPr>
          <p:cNvSpPr>
            <a:spLocks noGrp="1"/>
          </p:cNvSpPr>
          <p:nvPr>
            <p:ph type="dt" sz="half" idx="10"/>
          </p:nvPr>
        </p:nvSpPr>
        <p:spPr/>
        <p:txBody>
          <a:bodyPr/>
          <a:lstStyle/>
          <a:p>
            <a:fld id="{245BBF6F-4546-7043-BC83-B96E7115046D}" type="datetimeFigureOut">
              <a:rPr lang="en-JO" smtClean="0"/>
              <a:t>4/13/24</a:t>
            </a:fld>
            <a:endParaRPr lang="en-JO"/>
          </a:p>
        </p:txBody>
      </p:sp>
      <p:sp>
        <p:nvSpPr>
          <p:cNvPr id="4" name="Footer Placeholder 3">
            <a:extLst>
              <a:ext uri="{FF2B5EF4-FFF2-40B4-BE49-F238E27FC236}">
                <a16:creationId xmlns:a16="http://schemas.microsoft.com/office/drawing/2014/main" id="{591BEA78-5537-0C46-B739-14F0865F9EC3}"/>
              </a:ext>
            </a:extLst>
          </p:cNvPr>
          <p:cNvSpPr>
            <a:spLocks noGrp="1"/>
          </p:cNvSpPr>
          <p:nvPr>
            <p:ph type="ftr" sz="quarter" idx="11"/>
          </p:nvPr>
        </p:nvSpPr>
        <p:spPr/>
        <p:txBody>
          <a:bodyPr/>
          <a:lstStyle/>
          <a:p>
            <a:endParaRPr lang="en-JO"/>
          </a:p>
        </p:txBody>
      </p:sp>
      <p:sp>
        <p:nvSpPr>
          <p:cNvPr id="5" name="Slide Number Placeholder 4">
            <a:extLst>
              <a:ext uri="{FF2B5EF4-FFF2-40B4-BE49-F238E27FC236}">
                <a16:creationId xmlns:a16="http://schemas.microsoft.com/office/drawing/2014/main" id="{BE933FDD-F4AC-E94A-8336-19E04AAFA256}"/>
              </a:ext>
            </a:extLst>
          </p:cNvPr>
          <p:cNvSpPr>
            <a:spLocks noGrp="1"/>
          </p:cNvSpPr>
          <p:nvPr>
            <p:ph type="sldNum" sz="quarter" idx="12"/>
          </p:nvPr>
        </p:nvSpPr>
        <p:spPr/>
        <p:txBody>
          <a:bodyPr/>
          <a:lstStyle/>
          <a:p>
            <a:fld id="{4F38B190-498B-F142-A40B-7E779F76BE04}" type="slidenum">
              <a:rPr lang="en-JO" smtClean="0"/>
              <a:t>‹#›</a:t>
            </a:fld>
            <a:endParaRPr lang="en-JO"/>
          </a:p>
        </p:txBody>
      </p:sp>
    </p:spTree>
    <p:extLst>
      <p:ext uri="{BB962C8B-B14F-4D97-AF65-F5344CB8AC3E}">
        <p14:creationId xmlns:p14="http://schemas.microsoft.com/office/powerpoint/2010/main" val="1372234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D9A96C-B0C8-2F41-B46A-67A312275EE8}"/>
              </a:ext>
            </a:extLst>
          </p:cNvPr>
          <p:cNvSpPr>
            <a:spLocks noGrp="1"/>
          </p:cNvSpPr>
          <p:nvPr>
            <p:ph type="dt" sz="half" idx="10"/>
          </p:nvPr>
        </p:nvSpPr>
        <p:spPr/>
        <p:txBody>
          <a:bodyPr/>
          <a:lstStyle/>
          <a:p>
            <a:fld id="{245BBF6F-4546-7043-BC83-B96E7115046D}" type="datetimeFigureOut">
              <a:rPr lang="en-JO" smtClean="0"/>
              <a:t>4/13/24</a:t>
            </a:fld>
            <a:endParaRPr lang="en-JO"/>
          </a:p>
        </p:txBody>
      </p:sp>
      <p:sp>
        <p:nvSpPr>
          <p:cNvPr id="3" name="Footer Placeholder 2">
            <a:extLst>
              <a:ext uri="{FF2B5EF4-FFF2-40B4-BE49-F238E27FC236}">
                <a16:creationId xmlns:a16="http://schemas.microsoft.com/office/drawing/2014/main" id="{9C094A4A-2245-7E43-8180-4745ED135E4E}"/>
              </a:ext>
            </a:extLst>
          </p:cNvPr>
          <p:cNvSpPr>
            <a:spLocks noGrp="1"/>
          </p:cNvSpPr>
          <p:nvPr>
            <p:ph type="ftr" sz="quarter" idx="11"/>
          </p:nvPr>
        </p:nvSpPr>
        <p:spPr/>
        <p:txBody>
          <a:bodyPr/>
          <a:lstStyle/>
          <a:p>
            <a:endParaRPr lang="en-JO"/>
          </a:p>
        </p:txBody>
      </p:sp>
      <p:sp>
        <p:nvSpPr>
          <p:cNvPr id="4" name="Slide Number Placeholder 3">
            <a:extLst>
              <a:ext uri="{FF2B5EF4-FFF2-40B4-BE49-F238E27FC236}">
                <a16:creationId xmlns:a16="http://schemas.microsoft.com/office/drawing/2014/main" id="{9D952146-5BA2-8E45-8A26-83C78FE7183D}"/>
              </a:ext>
            </a:extLst>
          </p:cNvPr>
          <p:cNvSpPr>
            <a:spLocks noGrp="1"/>
          </p:cNvSpPr>
          <p:nvPr>
            <p:ph type="sldNum" sz="quarter" idx="12"/>
          </p:nvPr>
        </p:nvSpPr>
        <p:spPr/>
        <p:txBody>
          <a:bodyPr/>
          <a:lstStyle/>
          <a:p>
            <a:fld id="{4F38B190-498B-F142-A40B-7E779F76BE04}" type="slidenum">
              <a:rPr lang="en-JO" smtClean="0"/>
              <a:t>‹#›</a:t>
            </a:fld>
            <a:endParaRPr lang="en-JO"/>
          </a:p>
        </p:txBody>
      </p:sp>
    </p:spTree>
    <p:extLst>
      <p:ext uri="{BB962C8B-B14F-4D97-AF65-F5344CB8AC3E}">
        <p14:creationId xmlns:p14="http://schemas.microsoft.com/office/powerpoint/2010/main" val="953283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AADC-B235-A94D-8AFB-635570EDF2A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JO"/>
          </a:p>
        </p:txBody>
      </p:sp>
      <p:sp>
        <p:nvSpPr>
          <p:cNvPr id="3" name="Content Placeholder 2">
            <a:extLst>
              <a:ext uri="{FF2B5EF4-FFF2-40B4-BE49-F238E27FC236}">
                <a16:creationId xmlns:a16="http://schemas.microsoft.com/office/drawing/2014/main" id="{2C3555EA-709A-5F49-88C5-4F2068903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O"/>
          </a:p>
        </p:txBody>
      </p:sp>
      <p:sp>
        <p:nvSpPr>
          <p:cNvPr id="4" name="Text Placeholder 3">
            <a:extLst>
              <a:ext uri="{FF2B5EF4-FFF2-40B4-BE49-F238E27FC236}">
                <a16:creationId xmlns:a16="http://schemas.microsoft.com/office/drawing/2014/main" id="{41D7A3A5-E2B7-FB43-A561-80269C48EF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020336-9206-8A42-B845-B870783EAB20}"/>
              </a:ext>
            </a:extLst>
          </p:cNvPr>
          <p:cNvSpPr>
            <a:spLocks noGrp="1"/>
          </p:cNvSpPr>
          <p:nvPr>
            <p:ph type="dt" sz="half" idx="10"/>
          </p:nvPr>
        </p:nvSpPr>
        <p:spPr/>
        <p:txBody>
          <a:bodyPr/>
          <a:lstStyle/>
          <a:p>
            <a:fld id="{245BBF6F-4546-7043-BC83-B96E7115046D}" type="datetimeFigureOut">
              <a:rPr lang="en-JO" smtClean="0"/>
              <a:t>4/13/24</a:t>
            </a:fld>
            <a:endParaRPr lang="en-JO"/>
          </a:p>
        </p:txBody>
      </p:sp>
      <p:sp>
        <p:nvSpPr>
          <p:cNvPr id="6" name="Footer Placeholder 5">
            <a:extLst>
              <a:ext uri="{FF2B5EF4-FFF2-40B4-BE49-F238E27FC236}">
                <a16:creationId xmlns:a16="http://schemas.microsoft.com/office/drawing/2014/main" id="{E4C27911-6D37-5E47-901D-6D30B9D08009}"/>
              </a:ext>
            </a:extLst>
          </p:cNvPr>
          <p:cNvSpPr>
            <a:spLocks noGrp="1"/>
          </p:cNvSpPr>
          <p:nvPr>
            <p:ph type="ftr" sz="quarter" idx="11"/>
          </p:nvPr>
        </p:nvSpPr>
        <p:spPr/>
        <p:txBody>
          <a:bodyPr/>
          <a:lstStyle/>
          <a:p>
            <a:endParaRPr lang="en-JO"/>
          </a:p>
        </p:txBody>
      </p:sp>
      <p:sp>
        <p:nvSpPr>
          <p:cNvPr id="7" name="Slide Number Placeholder 6">
            <a:extLst>
              <a:ext uri="{FF2B5EF4-FFF2-40B4-BE49-F238E27FC236}">
                <a16:creationId xmlns:a16="http://schemas.microsoft.com/office/drawing/2014/main" id="{275D3CA0-CFF0-6B4B-82CD-6CDD54FA2E66}"/>
              </a:ext>
            </a:extLst>
          </p:cNvPr>
          <p:cNvSpPr>
            <a:spLocks noGrp="1"/>
          </p:cNvSpPr>
          <p:nvPr>
            <p:ph type="sldNum" sz="quarter" idx="12"/>
          </p:nvPr>
        </p:nvSpPr>
        <p:spPr/>
        <p:txBody>
          <a:bodyPr/>
          <a:lstStyle/>
          <a:p>
            <a:fld id="{4F38B190-498B-F142-A40B-7E779F76BE04}" type="slidenum">
              <a:rPr lang="en-JO" smtClean="0"/>
              <a:t>‹#›</a:t>
            </a:fld>
            <a:endParaRPr lang="en-JO"/>
          </a:p>
        </p:txBody>
      </p:sp>
    </p:spTree>
    <p:extLst>
      <p:ext uri="{BB962C8B-B14F-4D97-AF65-F5344CB8AC3E}">
        <p14:creationId xmlns:p14="http://schemas.microsoft.com/office/powerpoint/2010/main" val="566425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DC4C-3942-2B47-A78C-E562A22B01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JO"/>
          </a:p>
        </p:txBody>
      </p:sp>
      <p:sp>
        <p:nvSpPr>
          <p:cNvPr id="3" name="Picture Placeholder 2">
            <a:extLst>
              <a:ext uri="{FF2B5EF4-FFF2-40B4-BE49-F238E27FC236}">
                <a16:creationId xmlns:a16="http://schemas.microsoft.com/office/drawing/2014/main" id="{9071CD0D-7B51-8B48-BF52-A044DEA72C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JO"/>
          </a:p>
        </p:txBody>
      </p:sp>
      <p:sp>
        <p:nvSpPr>
          <p:cNvPr id="4" name="Text Placeholder 3">
            <a:extLst>
              <a:ext uri="{FF2B5EF4-FFF2-40B4-BE49-F238E27FC236}">
                <a16:creationId xmlns:a16="http://schemas.microsoft.com/office/drawing/2014/main" id="{66169391-87C5-3A46-8E85-0F3452B3E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6D0259-9E29-F346-89CB-DE34AC813810}"/>
              </a:ext>
            </a:extLst>
          </p:cNvPr>
          <p:cNvSpPr>
            <a:spLocks noGrp="1"/>
          </p:cNvSpPr>
          <p:nvPr>
            <p:ph type="dt" sz="half" idx="10"/>
          </p:nvPr>
        </p:nvSpPr>
        <p:spPr/>
        <p:txBody>
          <a:bodyPr/>
          <a:lstStyle/>
          <a:p>
            <a:fld id="{245BBF6F-4546-7043-BC83-B96E7115046D}" type="datetimeFigureOut">
              <a:rPr lang="en-JO" smtClean="0"/>
              <a:t>4/13/24</a:t>
            </a:fld>
            <a:endParaRPr lang="en-JO"/>
          </a:p>
        </p:txBody>
      </p:sp>
      <p:sp>
        <p:nvSpPr>
          <p:cNvPr id="6" name="Footer Placeholder 5">
            <a:extLst>
              <a:ext uri="{FF2B5EF4-FFF2-40B4-BE49-F238E27FC236}">
                <a16:creationId xmlns:a16="http://schemas.microsoft.com/office/drawing/2014/main" id="{E4B0265B-FB9F-794C-82D2-860A3328EBA4}"/>
              </a:ext>
            </a:extLst>
          </p:cNvPr>
          <p:cNvSpPr>
            <a:spLocks noGrp="1"/>
          </p:cNvSpPr>
          <p:nvPr>
            <p:ph type="ftr" sz="quarter" idx="11"/>
          </p:nvPr>
        </p:nvSpPr>
        <p:spPr/>
        <p:txBody>
          <a:bodyPr/>
          <a:lstStyle/>
          <a:p>
            <a:endParaRPr lang="en-JO"/>
          </a:p>
        </p:txBody>
      </p:sp>
      <p:sp>
        <p:nvSpPr>
          <p:cNvPr id="7" name="Slide Number Placeholder 6">
            <a:extLst>
              <a:ext uri="{FF2B5EF4-FFF2-40B4-BE49-F238E27FC236}">
                <a16:creationId xmlns:a16="http://schemas.microsoft.com/office/drawing/2014/main" id="{6F8B687B-D427-9248-8BB0-17E893EECF57}"/>
              </a:ext>
            </a:extLst>
          </p:cNvPr>
          <p:cNvSpPr>
            <a:spLocks noGrp="1"/>
          </p:cNvSpPr>
          <p:nvPr>
            <p:ph type="sldNum" sz="quarter" idx="12"/>
          </p:nvPr>
        </p:nvSpPr>
        <p:spPr/>
        <p:txBody>
          <a:bodyPr/>
          <a:lstStyle/>
          <a:p>
            <a:fld id="{4F38B190-498B-F142-A40B-7E779F76BE04}" type="slidenum">
              <a:rPr lang="en-JO" smtClean="0"/>
              <a:t>‹#›</a:t>
            </a:fld>
            <a:endParaRPr lang="en-JO"/>
          </a:p>
        </p:txBody>
      </p:sp>
    </p:spTree>
    <p:extLst>
      <p:ext uri="{BB962C8B-B14F-4D97-AF65-F5344CB8AC3E}">
        <p14:creationId xmlns:p14="http://schemas.microsoft.com/office/powerpoint/2010/main" val="2918825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BAED24-6F4C-A04D-AE83-4582FFED5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JO"/>
          </a:p>
        </p:txBody>
      </p:sp>
      <p:sp>
        <p:nvSpPr>
          <p:cNvPr id="3" name="Text Placeholder 2">
            <a:extLst>
              <a:ext uri="{FF2B5EF4-FFF2-40B4-BE49-F238E27FC236}">
                <a16:creationId xmlns:a16="http://schemas.microsoft.com/office/drawing/2014/main" id="{11CC41AA-F247-3143-8A73-6CE01462A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JO"/>
          </a:p>
        </p:txBody>
      </p:sp>
      <p:sp>
        <p:nvSpPr>
          <p:cNvPr id="4" name="Date Placeholder 3">
            <a:extLst>
              <a:ext uri="{FF2B5EF4-FFF2-40B4-BE49-F238E27FC236}">
                <a16:creationId xmlns:a16="http://schemas.microsoft.com/office/drawing/2014/main" id="{F984BF35-189C-494A-942A-85DB4AFA24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5BBF6F-4546-7043-BC83-B96E7115046D}" type="datetimeFigureOut">
              <a:rPr lang="en-JO" smtClean="0"/>
              <a:t>4/13/24</a:t>
            </a:fld>
            <a:endParaRPr lang="en-JO"/>
          </a:p>
        </p:txBody>
      </p:sp>
      <p:sp>
        <p:nvSpPr>
          <p:cNvPr id="5" name="Footer Placeholder 4">
            <a:extLst>
              <a:ext uri="{FF2B5EF4-FFF2-40B4-BE49-F238E27FC236}">
                <a16:creationId xmlns:a16="http://schemas.microsoft.com/office/drawing/2014/main" id="{ABF9A303-AF06-7048-B84E-D8321B2F35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O"/>
          </a:p>
        </p:txBody>
      </p:sp>
      <p:sp>
        <p:nvSpPr>
          <p:cNvPr id="6" name="Slide Number Placeholder 5">
            <a:extLst>
              <a:ext uri="{FF2B5EF4-FFF2-40B4-BE49-F238E27FC236}">
                <a16:creationId xmlns:a16="http://schemas.microsoft.com/office/drawing/2014/main" id="{A86F63F3-9062-644C-A266-FF43F1CCAF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8B190-498B-F142-A40B-7E779F76BE04}" type="slidenum">
              <a:rPr lang="en-JO" smtClean="0"/>
              <a:t>‹#›</a:t>
            </a:fld>
            <a:endParaRPr lang="en-JO"/>
          </a:p>
        </p:txBody>
      </p:sp>
    </p:spTree>
    <p:extLst>
      <p:ext uri="{BB962C8B-B14F-4D97-AF65-F5344CB8AC3E}">
        <p14:creationId xmlns:p14="http://schemas.microsoft.com/office/powerpoint/2010/main" val="33506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diagramLayout" Target="../diagrams/layout1.xml"/><Relationship Id="rId12"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4.jpeg"/><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image" Target="../media/image1.png"/><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8.png"/><Relationship Id="rId5" Type="http://schemas.openxmlformats.org/officeDocument/2006/relationships/diagramData" Target="../diagrams/data2.xml"/><Relationship Id="rId10" Type="http://schemas.openxmlformats.org/officeDocument/2006/relationships/image" Target="../media/image7.jpg"/><Relationship Id="rId4" Type="http://schemas.openxmlformats.org/officeDocument/2006/relationships/image" Target="../media/image2.png"/><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jpg"/><Relationship Id="rId7"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microsoft.com/office/2007/relationships/diagramDrawing" Target="../diagrams/drawing3.xml"/><Relationship Id="rId18" Type="http://schemas.microsoft.com/office/2007/relationships/diagramDrawing" Target="../diagrams/drawing4.xml"/><Relationship Id="rId26" Type="http://schemas.openxmlformats.org/officeDocument/2006/relationships/diagramQuickStyle" Target="../diagrams/quickStyle6.xml"/><Relationship Id="rId39" Type="http://schemas.microsoft.com/office/2007/relationships/diagramDrawing" Target="../diagrams/drawing8.xml"/><Relationship Id="rId21" Type="http://schemas.openxmlformats.org/officeDocument/2006/relationships/diagramQuickStyle" Target="../diagrams/quickStyle5.xml"/><Relationship Id="rId34" Type="http://schemas.microsoft.com/office/2007/relationships/diagramDrawing" Target="../diagrams/drawing7.xml"/><Relationship Id="rId42" Type="http://schemas.openxmlformats.org/officeDocument/2006/relationships/diagramQuickStyle" Target="../diagrams/quickStyle9.xml"/><Relationship Id="rId47" Type="http://schemas.openxmlformats.org/officeDocument/2006/relationships/diagramQuickStyle" Target="../diagrams/quickStyle10.xml"/><Relationship Id="rId50" Type="http://schemas.openxmlformats.org/officeDocument/2006/relationships/image" Target="../media/image24.png"/><Relationship Id="rId55" Type="http://schemas.openxmlformats.org/officeDocument/2006/relationships/image" Target="../media/image29.png"/><Relationship Id="rId7" Type="http://schemas.openxmlformats.org/officeDocument/2006/relationships/image" Target="../media/image21.jpeg"/><Relationship Id="rId2" Type="http://schemas.openxmlformats.org/officeDocument/2006/relationships/image" Target="../media/image16.jpeg"/><Relationship Id="rId16" Type="http://schemas.openxmlformats.org/officeDocument/2006/relationships/diagramQuickStyle" Target="../diagrams/quickStyle4.xml"/><Relationship Id="rId29" Type="http://schemas.openxmlformats.org/officeDocument/2006/relationships/image" Target="../media/image23.jpeg"/><Relationship Id="rId11" Type="http://schemas.openxmlformats.org/officeDocument/2006/relationships/diagramQuickStyle" Target="../diagrams/quickStyle3.xml"/><Relationship Id="rId24" Type="http://schemas.openxmlformats.org/officeDocument/2006/relationships/diagramData" Target="../diagrams/data6.xml"/><Relationship Id="rId32" Type="http://schemas.openxmlformats.org/officeDocument/2006/relationships/diagramQuickStyle" Target="../diagrams/quickStyle7.xml"/><Relationship Id="rId37" Type="http://schemas.openxmlformats.org/officeDocument/2006/relationships/diagramQuickStyle" Target="../diagrams/quickStyle8.xml"/><Relationship Id="rId40" Type="http://schemas.openxmlformats.org/officeDocument/2006/relationships/diagramData" Target="../diagrams/data9.xml"/><Relationship Id="rId45" Type="http://schemas.openxmlformats.org/officeDocument/2006/relationships/diagramData" Target="../diagrams/data10.xml"/><Relationship Id="rId53" Type="http://schemas.openxmlformats.org/officeDocument/2006/relationships/image" Target="../media/image27.png"/><Relationship Id="rId5" Type="http://schemas.openxmlformats.org/officeDocument/2006/relationships/image" Target="../media/image19.jpeg"/><Relationship Id="rId19" Type="http://schemas.openxmlformats.org/officeDocument/2006/relationships/diagramData" Target="../diagrams/data5.xml"/><Relationship Id="rId4" Type="http://schemas.openxmlformats.org/officeDocument/2006/relationships/image" Target="../media/image18.jpeg"/><Relationship Id="rId9" Type="http://schemas.openxmlformats.org/officeDocument/2006/relationships/diagramData" Target="../diagrams/data3.xml"/><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 Id="rId30" Type="http://schemas.openxmlformats.org/officeDocument/2006/relationships/diagramData" Target="../diagrams/data7.xml"/><Relationship Id="rId35" Type="http://schemas.openxmlformats.org/officeDocument/2006/relationships/diagramData" Target="../diagrams/data8.xml"/><Relationship Id="rId43" Type="http://schemas.openxmlformats.org/officeDocument/2006/relationships/diagramColors" Target="../diagrams/colors9.xml"/><Relationship Id="rId48" Type="http://schemas.openxmlformats.org/officeDocument/2006/relationships/diagramColors" Target="../diagrams/colors10.xml"/><Relationship Id="rId56" Type="http://schemas.openxmlformats.org/officeDocument/2006/relationships/image" Target="../media/image1.png"/><Relationship Id="rId8" Type="http://schemas.openxmlformats.org/officeDocument/2006/relationships/image" Target="../media/image22.jpeg"/><Relationship Id="rId51" Type="http://schemas.openxmlformats.org/officeDocument/2006/relationships/image" Target="../media/image25.png"/><Relationship Id="rId3" Type="http://schemas.openxmlformats.org/officeDocument/2006/relationships/image" Target="../media/image17.png"/><Relationship Id="rId12" Type="http://schemas.openxmlformats.org/officeDocument/2006/relationships/diagramColors" Target="../diagrams/colors3.xml"/><Relationship Id="rId17" Type="http://schemas.openxmlformats.org/officeDocument/2006/relationships/diagramColors" Target="../diagrams/colors4.xml"/><Relationship Id="rId25" Type="http://schemas.openxmlformats.org/officeDocument/2006/relationships/diagramLayout" Target="../diagrams/layout6.xml"/><Relationship Id="rId33" Type="http://schemas.openxmlformats.org/officeDocument/2006/relationships/diagramColors" Target="../diagrams/colors7.xml"/><Relationship Id="rId38" Type="http://schemas.openxmlformats.org/officeDocument/2006/relationships/diagramColors" Target="../diagrams/colors8.xml"/><Relationship Id="rId46" Type="http://schemas.openxmlformats.org/officeDocument/2006/relationships/diagramLayout" Target="../diagrams/layout10.xml"/><Relationship Id="rId20" Type="http://schemas.openxmlformats.org/officeDocument/2006/relationships/diagramLayout" Target="../diagrams/layout5.xml"/><Relationship Id="rId41" Type="http://schemas.openxmlformats.org/officeDocument/2006/relationships/diagramLayout" Target="../diagrams/layout9.xml"/><Relationship Id="rId54"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20.jpeg"/><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36" Type="http://schemas.openxmlformats.org/officeDocument/2006/relationships/diagramLayout" Target="../diagrams/layout8.xml"/><Relationship Id="rId49" Type="http://schemas.microsoft.com/office/2007/relationships/diagramDrawing" Target="../diagrams/drawing10.xml"/><Relationship Id="rId57" Type="http://schemas.openxmlformats.org/officeDocument/2006/relationships/image" Target="../media/image2.png"/><Relationship Id="rId10" Type="http://schemas.openxmlformats.org/officeDocument/2006/relationships/diagramLayout" Target="../diagrams/layout3.xml"/><Relationship Id="rId31" Type="http://schemas.openxmlformats.org/officeDocument/2006/relationships/diagramLayout" Target="../diagrams/layout7.xml"/><Relationship Id="rId44" Type="http://schemas.microsoft.com/office/2007/relationships/diagramDrawing" Target="../diagrams/drawing9.xml"/><Relationship Id="rId52"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3" name="TextBox 2">
            <a:extLst>
              <a:ext uri="{FF2B5EF4-FFF2-40B4-BE49-F238E27FC236}">
                <a16:creationId xmlns:a16="http://schemas.microsoft.com/office/drawing/2014/main" id="{F54FE7C6-0093-144D-B94D-A3C06990422B}"/>
              </a:ext>
            </a:extLst>
          </p:cNvPr>
          <p:cNvSpPr txBox="1"/>
          <p:nvPr/>
        </p:nvSpPr>
        <p:spPr>
          <a:xfrm>
            <a:off x="716426" y="1999205"/>
            <a:ext cx="10893502" cy="2308324"/>
          </a:xfrm>
          <a:prstGeom prst="rect">
            <a:avLst/>
          </a:prstGeom>
          <a:noFill/>
        </p:spPr>
        <p:txBody>
          <a:bodyPr wrap="square" rtlCol="0">
            <a:spAutoFit/>
          </a:bodyPr>
          <a:lstStyle/>
          <a:p>
            <a:endParaRPr lang="en-US" sz="2400" b="1" dirty="0"/>
          </a:p>
          <a:p>
            <a:pPr algn="ctr"/>
            <a:r>
              <a:rPr lang="en-US" sz="2400" b="1" dirty="0"/>
              <a:t>PSUT – AI &amp; Datamining Courses</a:t>
            </a:r>
          </a:p>
          <a:p>
            <a:pPr algn="ctr"/>
            <a:r>
              <a:rPr lang="en-US" sz="2400" b="1" dirty="0"/>
              <a:t>Dr. Rawan </a:t>
            </a:r>
            <a:r>
              <a:rPr lang="en-US" sz="2400" b="1" dirty="0" err="1"/>
              <a:t>Ghenmat</a:t>
            </a:r>
            <a:r>
              <a:rPr lang="en-US" sz="2400" b="1" dirty="0"/>
              <a:t> &amp; Dr. </a:t>
            </a:r>
            <a:r>
              <a:rPr lang="en-US" sz="2400" b="1" dirty="0" err="1"/>
              <a:t>Nailah</a:t>
            </a:r>
            <a:r>
              <a:rPr lang="en-US" sz="2400" b="1" dirty="0"/>
              <a:t> Madi</a:t>
            </a:r>
            <a:br>
              <a:rPr lang="en-US" sz="2400" b="1" dirty="0"/>
            </a:br>
            <a:r>
              <a:rPr lang="en-GB" sz="2400" b="1" dirty="0"/>
              <a:t>SESAME Synchrotron | Machine Failure Prediction Project</a:t>
            </a:r>
          </a:p>
          <a:p>
            <a:pPr algn="ctr"/>
            <a:endParaRPr lang="en-GB" sz="2400" b="1" dirty="0"/>
          </a:p>
          <a:p>
            <a:pPr algn="ctr"/>
            <a:r>
              <a:rPr lang="en-US" sz="2400" b="1" dirty="0"/>
              <a:t>Mar</a:t>
            </a:r>
            <a:r>
              <a:rPr lang="en-JO" sz="2400" b="1"/>
              <a:t> </a:t>
            </a:r>
            <a:r>
              <a:rPr lang="en-US" sz="2400" b="1" dirty="0"/>
              <a:t>3</a:t>
            </a:r>
            <a:r>
              <a:rPr lang="en-JO" sz="2400" b="1"/>
              <a:t>, 202</a:t>
            </a:r>
            <a:r>
              <a:rPr lang="en-US" sz="2400" b="1" dirty="0"/>
              <a:t>4</a:t>
            </a:r>
            <a:endParaRPr lang="en-JO" sz="2400" b="1" dirty="0"/>
          </a:p>
        </p:txBody>
      </p:sp>
      <p:sp>
        <p:nvSpPr>
          <p:cNvPr id="6" name="TextBox 5">
            <a:extLst>
              <a:ext uri="{FF2B5EF4-FFF2-40B4-BE49-F238E27FC236}">
                <a16:creationId xmlns:a16="http://schemas.microsoft.com/office/drawing/2014/main" id="{14CCDB57-0104-91F6-C7ED-E68FF6617760}"/>
              </a:ext>
            </a:extLst>
          </p:cNvPr>
          <p:cNvSpPr txBox="1"/>
          <p:nvPr/>
        </p:nvSpPr>
        <p:spPr>
          <a:xfrm>
            <a:off x="114544" y="5750916"/>
            <a:ext cx="3121220" cy="923330"/>
          </a:xfrm>
          <a:prstGeom prst="rect">
            <a:avLst/>
          </a:prstGeom>
          <a:noFill/>
        </p:spPr>
        <p:txBody>
          <a:bodyPr wrap="square">
            <a:spAutoFit/>
          </a:bodyPr>
          <a:lstStyle/>
          <a:p>
            <a:endParaRPr lang="en-US" sz="1800" b="1" dirty="0"/>
          </a:p>
          <a:p>
            <a:r>
              <a:rPr lang="en-JO" sz="1800" b="1"/>
              <a:t>Mustafa Ali Alzubi</a:t>
            </a:r>
            <a:br>
              <a:rPr lang="en-US" sz="1800" b="1" dirty="0"/>
            </a:br>
            <a:endParaRPr lang="en-JO" sz="1800" b="1" dirty="0"/>
          </a:p>
        </p:txBody>
      </p:sp>
      <p:sp>
        <p:nvSpPr>
          <p:cNvPr id="2" name="Rectangle 5">
            <a:extLst>
              <a:ext uri="{FF2B5EF4-FFF2-40B4-BE49-F238E27FC236}">
                <a16:creationId xmlns:a16="http://schemas.microsoft.com/office/drawing/2014/main" id="{02225006-A067-722B-2EE9-BED4CC4882A4}"/>
              </a:ext>
            </a:extLst>
          </p:cNvPr>
          <p:cNvSpPr/>
          <p:nvPr/>
        </p:nvSpPr>
        <p:spPr>
          <a:xfrm>
            <a:off x="9236" y="27035"/>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Proposed Project</a:t>
            </a:r>
          </a:p>
        </p:txBody>
      </p:sp>
    </p:spTree>
    <p:extLst>
      <p:ext uri="{BB962C8B-B14F-4D97-AF65-F5344CB8AC3E}">
        <p14:creationId xmlns:p14="http://schemas.microsoft.com/office/powerpoint/2010/main" val="1077690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Problem Introduction	</a:t>
            </a:r>
          </a:p>
        </p:txBody>
      </p:sp>
      <p:pic>
        <p:nvPicPr>
          <p:cNvPr id="4" name="Picture 3">
            <a:extLst>
              <a:ext uri="{FF2B5EF4-FFF2-40B4-BE49-F238E27FC236}">
                <a16:creationId xmlns:a16="http://schemas.microsoft.com/office/drawing/2014/main" id="{6A288A2B-9A6B-275A-3EFB-9814AE8DDB66}"/>
              </a:ext>
            </a:extLst>
          </p:cNvPr>
          <p:cNvPicPr>
            <a:picLocks noChangeAspect="1"/>
          </p:cNvPicPr>
          <p:nvPr/>
        </p:nvPicPr>
        <p:blipFill>
          <a:blip r:embed="rId5"/>
          <a:stretch>
            <a:fillRect/>
          </a:stretch>
        </p:blipFill>
        <p:spPr>
          <a:xfrm>
            <a:off x="516726" y="1248502"/>
            <a:ext cx="5334198" cy="3034131"/>
          </a:xfrm>
          <a:prstGeom prst="rect">
            <a:avLst/>
          </a:prstGeom>
        </p:spPr>
      </p:pic>
      <p:pic>
        <p:nvPicPr>
          <p:cNvPr id="11" name="Picture 10">
            <a:extLst>
              <a:ext uri="{FF2B5EF4-FFF2-40B4-BE49-F238E27FC236}">
                <a16:creationId xmlns:a16="http://schemas.microsoft.com/office/drawing/2014/main" id="{E3BF7626-D0D0-D45C-2A84-1B19BDBB289F}"/>
              </a:ext>
            </a:extLst>
          </p:cNvPr>
          <p:cNvPicPr>
            <a:picLocks noChangeAspect="1"/>
          </p:cNvPicPr>
          <p:nvPr/>
        </p:nvPicPr>
        <p:blipFill>
          <a:blip r:embed="rId6"/>
          <a:stretch>
            <a:fillRect/>
          </a:stretch>
        </p:blipFill>
        <p:spPr>
          <a:xfrm>
            <a:off x="6047695" y="2966119"/>
            <a:ext cx="5834184" cy="3247785"/>
          </a:xfrm>
          <a:prstGeom prst="rect">
            <a:avLst/>
          </a:prstGeom>
        </p:spPr>
      </p:pic>
    </p:spTree>
    <p:extLst>
      <p:ext uri="{BB962C8B-B14F-4D97-AF65-F5344CB8AC3E}">
        <p14:creationId xmlns:p14="http://schemas.microsoft.com/office/powerpoint/2010/main" val="1327080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Problem Introduction	</a:t>
            </a:r>
          </a:p>
        </p:txBody>
      </p:sp>
      <p:pic>
        <p:nvPicPr>
          <p:cNvPr id="13" name="Picture 12">
            <a:extLst>
              <a:ext uri="{FF2B5EF4-FFF2-40B4-BE49-F238E27FC236}">
                <a16:creationId xmlns:a16="http://schemas.microsoft.com/office/drawing/2014/main" id="{0A61F07F-E635-18E7-F1C6-D4ACF1561282}"/>
              </a:ext>
            </a:extLst>
          </p:cNvPr>
          <p:cNvPicPr>
            <a:picLocks noChangeAspect="1"/>
          </p:cNvPicPr>
          <p:nvPr/>
        </p:nvPicPr>
        <p:blipFill>
          <a:blip r:embed="rId5"/>
          <a:stretch>
            <a:fillRect/>
          </a:stretch>
        </p:blipFill>
        <p:spPr>
          <a:xfrm>
            <a:off x="2209800" y="1519739"/>
            <a:ext cx="7772400" cy="4520545"/>
          </a:xfrm>
          <a:prstGeom prst="rect">
            <a:avLst/>
          </a:prstGeom>
        </p:spPr>
      </p:pic>
    </p:spTree>
    <p:extLst>
      <p:ext uri="{BB962C8B-B14F-4D97-AF65-F5344CB8AC3E}">
        <p14:creationId xmlns:p14="http://schemas.microsoft.com/office/powerpoint/2010/main" val="3476386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Why is it important to minimize failure time ??</a:t>
            </a:r>
          </a:p>
        </p:txBody>
      </p:sp>
      <p:pic>
        <p:nvPicPr>
          <p:cNvPr id="12" name="Picture 11">
            <a:extLst>
              <a:ext uri="{FF2B5EF4-FFF2-40B4-BE49-F238E27FC236}">
                <a16:creationId xmlns:a16="http://schemas.microsoft.com/office/drawing/2014/main" id="{70835503-ACF5-ECCE-BFBB-7F2C519A8305}"/>
              </a:ext>
            </a:extLst>
          </p:cNvPr>
          <p:cNvPicPr>
            <a:picLocks noChangeAspect="1"/>
          </p:cNvPicPr>
          <p:nvPr/>
        </p:nvPicPr>
        <p:blipFill>
          <a:blip r:embed="rId5"/>
          <a:stretch>
            <a:fillRect/>
          </a:stretch>
        </p:blipFill>
        <p:spPr>
          <a:xfrm>
            <a:off x="516726" y="1839681"/>
            <a:ext cx="6655604" cy="4602519"/>
          </a:xfrm>
          <a:prstGeom prst="rect">
            <a:avLst/>
          </a:prstGeom>
          <a:effectLst>
            <a:glow rad="101600">
              <a:schemeClr val="accent5">
                <a:satMod val="175000"/>
                <a:alpha val="40000"/>
              </a:schemeClr>
            </a:glow>
          </a:effectLst>
        </p:spPr>
      </p:pic>
      <p:pic>
        <p:nvPicPr>
          <p:cNvPr id="15" name="Picture 14">
            <a:extLst>
              <a:ext uri="{FF2B5EF4-FFF2-40B4-BE49-F238E27FC236}">
                <a16:creationId xmlns:a16="http://schemas.microsoft.com/office/drawing/2014/main" id="{6F50E3E0-24E3-21C1-1E3B-F33487B28CC9}"/>
              </a:ext>
            </a:extLst>
          </p:cNvPr>
          <p:cNvPicPr>
            <a:picLocks noChangeAspect="1"/>
          </p:cNvPicPr>
          <p:nvPr/>
        </p:nvPicPr>
        <p:blipFill>
          <a:blip r:embed="rId6"/>
          <a:stretch>
            <a:fillRect/>
          </a:stretch>
        </p:blipFill>
        <p:spPr>
          <a:xfrm>
            <a:off x="7586562" y="1034191"/>
            <a:ext cx="4218120" cy="5475444"/>
          </a:xfrm>
          <a:prstGeom prst="rect">
            <a:avLst/>
          </a:prstGeom>
          <a:effectLst>
            <a:glow rad="101600">
              <a:schemeClr val="accent5">
                <a:satMod val="175000"/>
                <a:alpha val="40000"/>
              </a:schemeClr>
            </a:glow>
          </a:effectLst>
        </p:spPr>
      </p:pic>
      <p:sp>
        <p:nvSpPr>
          <p:cNvPr id="17" name="TextBox 16">
            <a:extLst>
              <a:ext uri="{FF2B5EF4-FFF2-40B4-BE49-F238E27FC236}">
                <a16:creationId xmlns:a16="http://schemas.microsoft.com/office/drawing/2014/main" id="{30D5A2E0-2D94-E8F5-AD54-DEB1D628ED15}"/>
              </a:ext>
            </a:extLst>
          </p:cNvPr>
          <p:cNvSpPr txBox="1"/>
          <p:nvPr/>
        </p:nvSpPr>
        <p:spPr>
          <a:xfrm>
            <a:off x="194875" y="1154245"/>
            <a:ext cx="7391688" cy="646331"/>
          </a:xfrm>
          <a:prstGeom prst="rect">
            <a:avLst/>
          </a:prstGeom>
          <a:noFill/>
        </p:spPr>
        <p:txBody>
          <a:bodyPr wrap="square" rtlCol="0">
            <a:spAutoFit/>
          </a:bodyPr>
          <a:lstStyle/>
          <a:p>
            <a:r>
              <a:rPr lang="en-US" dirty="0"/>
              <a:t>BEST: </a:t>
            </a:r>
            <a:r>
              <a:rPr lang="en-US" dirty="0" err="1"/>
              <a:t>BEame</a:t>
            </a:r>
            <a:r>
              <a:rPr lang="en-US" dirty="0"/>
              <a:t> </a:t>
            </a:r>
            <a:r>
              <a:rPr lang="en-US" dirty="0" err="1"/>
              <a:t>SatisFaction</a:t>
            </a:r>
            <a:r>
              <a:rPr lang="en-US" dirty="0"/>
              <a:t> Report … We want to keep our scientist happy. Also we want to keep the machine in safe and good conditions </a:t>
            </a:r>
          </a:p>
        </p:txBody>
      </p:sp>
    </p:spTree>
    <p:extLst>
      <p:ext uri="{BB962C8B-B14F-4D97-AF65-F5344CB8AC3E}">
        <p14:creationId xmlns:p14="http://schemas.microsoft.com/office/powerpoint/2010/main" val="3641311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|How is it being managed currently ??</a:t>
            </a:r>
          </a:p>
        </p:txBody>
      </p:sp>
      <p:pic>
        <p:nvPicPr>
          <p:cNvPr id="16" name="Picture 15">
            <a:extLst>
              <a:ext uri="{FF2B5EF4-FFF2-40B4-BE49-F238E27FC236}">
                <a16:creationId xmlns:a16="http://schemas.microsoft.com/office/drawing/2014/main" id="{204C1683-31FE-C6B0-3FAD-58CAD00C6B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239" y="1202629"/>
            <a:ext cx="2083445" cy="1519018"/>
          </a:xfrm>
          <a:prstGeom prst="rect">
            <a:avLst/>
          </a:prstGeom>
        </p:spPr>
      </p:pic>
      <p:pic>
        <p:nvPicPr>
          <p:cNvPr id="4" name="Picture 3">
            <a:extLst>
              <a:ext uri="{FF2B5EF4-FFF2-40B4-BE49-F238E27FC236}">
                <a16:creationId xmlns:a16="http://schemas.microsoft.com/office/drawing/2014/main" id="{B3291092-27D8-902E-8C60-41FBC3371624}"/>
              </a:ext>
            </a:extLst>
          </p:cNvPr>
          <p:cNvPicPr>
            <a:picLocks noChangeAspect="1"/>
          </p:cNvPicPr>
          <p:nvPr/>
        </p:nvPicPr>
        <p:blipFill>
          <a:blip r:embed="rId6"/>
          <a:stretch>
            <a:fillRect/>
          </a:stretch>
        </p:blipFill>
        <p:spPr>
          <a:xfrm>
            <a:off x="4362137" y="1131830"/>
            <a:ext cx="7196621" cy="2782294"/>
          </a:xfrm>
          <a:prstGeom prst="rect">
            <a:avLst/>
          </a:prstGeom>
          <a:effectLst>
            <a:glow rad="101600">
              <a:schemeClr val="accent5">
                <a:satMod val="175000"/>
                <a:alpha val="40000"/>
              </a:schemeClr>
            </a:glow>
          </a:effectLst>
        </p:spPr>
      </p:pic>
      <p:sp>
        <p:nvSpPr>
          <p:cNvPr id="6" name="TextBox 5">
            <a:extLst>
              <a:ext uri="{FF2B5EF4-FFF2-40B4-BE49-F238E27FC236}">
                <a16:creationId xmlns:a16="http://schemas.microsoft.com/office/drawing/2014/main" id="{F515D8E7-803E-0537-B9F4-370F5E684FA1}"/>
              </a:ext>
            </a:extLst>
          </p:cNvPr>
          <p:cNvSpPr txBox="1"/>
          <p:nvPr/>
        </p:nvSpPr>
        <p:spPr>
          <a:xfrm>
            <a:off x="918055" y="2789250"/>
            <a:ext cx="1002197" cy="369332"/>
          </a:xfrm>
          <a:prstGeom prst="rect">
            <a:avLst/>
          </a:prstGeom>
          <a:noFill/>
        </p:spPr>
        <p:txBody>
          <a:bodyPr wrap="none" rtlCol="0">
            <a:spAutoFit/>
          </a:bodyPr>
          <a:lstStyle/>
          <a:p>
            <a:r>
              <a:rPr lang="en-US" dirty="0"/>
              <a:t>Machine</a:t>
            </a:r>
          </a:p>
        </p:txBody>
      </p:sp>
      <p:sp>
        <p:nvSpPr>
          <p:cNvPr id="7" name="Rectangle 6">
            <a:extLst>
              <a:ext uri="{FF2B5EF4-FFF2-40B4-BE49-F238E27FC236}">
                <a16:creationId xmlns:a16="http://schemas.microsoft.com/office/drawing/2014/main" id="{720D7E10-5C1A-CA4B-1E37-A8B772C89DFD}"/>
              </a:ext>
            </a:extLst>
          </p:cNvPr>
          <p:cNvSpPr/>
          <p:nvPr/>
        </p:nvSpPr>
        <p:spPr>
          <a:xfrm>
            <a:off x="883407" y="4129032"/>
            <a:ext cx="1011531" cy="717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1K++ devices  </a:t>
            </a:r>
          </a:p>
        </p:txBody>
      </p:sp>
      <p:cxnSp>
        <p:nvCxnSpPr>
          <p:cNvPr id="11" name="Straight Arrow Connector 10">
            <a:extLst>
              <a:ext uri="{FF2B5EF4-FFF2-40B4-BE49-F238E27FC236}">
                <a16:creationId xmlns:a16="http://schemas.microsoft.com/office/drawing/2014/main" id="{9822EFD0-E55A-A141-150D-CDA6860D25B1}"/>
              </a:ext>
            </a:extLst>
          </p:cNvPr>
          <p:cNvCxnSpPr>
            <a:cxnSpLocks/>
          </p:cNvCxnSpPr>
          <p:nvPr/>
        </p:nvCxnSpPr>
        <p:spPr>
          <a:xfrm flipV="1">
            <a:off x="1388961" y="3113112"/>
            <a:ext cx="0" cy="897599"/>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63D0E68-6B73-8CCA-E029-4FD15EF60B82}"/>
              </a:ext>
            </a:extLst>
          </p:cNvPr>
          <p:cNvSpPr/>
          <p:nvPr/>
        </p:nvSpPr>
        <p:spPr>
          <a:xfrm>
            <a:off x="2133934" y="5158436"/>
            <a:ext cx="1546816" cy="993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EPICS Control System</a:t>
            </a:r>
          </a:p>
        </p:txBody>
      </p:sp>
      <p:cxnSp>
        <p:nvCxnSpPr>
          <p:cNvPr id="28" name="Elbow Connector 27">
            <a:extLst>
              <a:ext uri="{FF2B5EF4-FFF2-40B4-BE49-F238E27FC236}">
                <a16:creationId xmlns:a16="http://schemas.microsoft.com/office/drawing/2014/main" id="{4A92AFB4-E99F-5D70-3031-05A739D91AF4}"/>
              </a:ext>
            </a:extLst>
          </p:cNvPr>
          <p:cNvCxnSpPr>
            <a:stCxn id="7" idx="2"/>
            <a:endCxn id="17" idx="1"/>
          </p:cNvCxnSpPr>
          <p:nvPr/>
        </p:nvCxnSpPr>
        <p:spPr>
          <a:xfrm rot="16200000" flipH="1">
            <a:off x="1357199" y="4878635"/>
            <a:ext cx="808709" cy="744761"/>
          </a:xfrm>
          <a:prstGeom prst="bentConnector2">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82151BC-2361-A16D-967B-5D73C3FC5188}"/>
              </a:ext>
            </a:extLst>
          </p:cNvPr>
          <p:cNvSpPr/>
          <p:nvPr/>
        </p:nvSpPr>
        <p:spPr>
          <a:xfrm>
            <a:off x="4954583" y="4464373"/>
            <a:ext cx="1546816" cy="993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Archiver</a:t>
            </a:r>
          </a:p>
        </p:txBody>
      </p:sp>
      <p:cxnSp>
        <p:nvCxnSpPr>
          <p:cNvPr id="31" name="Elbow Connector 30">
            <a:extLst>
              <a:ext uri="{FF2B5EF4-FFF2-40B4-BE49-F238E27FC236}">
                <a16:creationId xmlns:a16="http://schemas.microsoft.com/office/drawing/2014/main" id="{B4B7F661-8076-5C41-5130-1DCA16E02930}"/>
              </a:ext>
            </a:extLst>
          </p:cNvPr>
          <p:cNvCxnSpPr>
            <a:cxnSpLocks/>
            <a:stCxn id="30" idx="1"/>
          </p:cNvCxnSpPr>
          <p:nvPr/>
        </p:nvCxnSpPr>
        <p:spPr>
          <a:xfrm rot="10800000" flipV="1">
            <a:off x="3666537" y="4961307"/>
            <a:ext cx="1288047" cy="482325"/>
          </a:xfrm>
          <a:prstGeom prst="bentConnector3">
            <a:avLst>
              <a:gd name="adj1" fmla="val 50000"/>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BDF8E0D-994B-CC6E-5A2E-243F150230E8}"/>
              </a:ext>
            </a:extLst>
          </p:cNvPr>
          <p:cNvSpPr/>
          <p:nvPr/>
        </p:nvSpPr>
        <p:spPr>
          <a:xfrm>
            <a:off x="4954583" y="5758427"/>
            <a:ext cx="1546816" cy="993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Elog</a:t>
            </a:r>
            <a:endParaRPr lang="en-US" dirty="0"/>
          </a:p>
        </p:txBody>
      </p:sp>
      <p:cxnSp>
        <p:nvCxnSpPr>
          <p:cNvPr id="38" name="Elbow Connector 37">
            <a:extLst>
              <a:ext uri="{FF2B5EF4-FFF2-40B4-BE49-F238E27FC236}">
                <a16:creationId xmlns:a16="http://schemas.microsoft.com/office/drawing/2014/main" id="{FD2B3D1A-1594-8CE6-C905-6949D5E1F23B}"/>
              </a:ext>
            </a:extLst>
          </p:cNvPr>
          <p:cNvCxnSpPr>
            <a:cxnSpLocks/>
            <a:stCxn id="36" idx="1"/>
            <a:endCxn id="17" idx="3"/>
          </p:cNvCxnSpPr>
          <p:nvPr/>
        </p:nvCxnSpPr>
        <p:spPr>
          <a:xfrm rot="10800000">
            <a:off x="3680751" y="5655372"/>
            <a:ext cx="1273833" cy="599991"/>
          </a:xfrm>
          <a:prstGeom prst="bentConnector3">
            <a:avLst>
              <a:gd name="adj1" fmla="val 50000"/>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Operator - Free computer icons">
            <a:extLst>
              <a:ext uri="{FF2B5EF4-FFF2-40B4-BE49-F238E27FC236}">
                <a16:creationId xmlns:a16="http://schemas.microsoft.com/office/drawing/2014/main" id="{4C5BD552-6E6E-147C-7784-74C4008455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9348" y="3065839"/>
            <a:ext cx="1215988" cy="1215988"/>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Curved Connector 44">
            <a:extLst>
              <a:ext uri="{FF2B5EF4-FFF2-40B4-BE49-F238E27FC236}">
                <a16:creationId xmlns:a16="http://schemas.microsoft.com/office/drawing/2014/main" id="{450093B0-1897-68CD-C6DB-32F3939FDB49}"/>
              </a:ext>
            </a:extLst>
          </p:cNvPr>
          <p:cNvCxnSpPr>
            <a:cxnSpLocks/>
            <a:stCxn id="1026" idx="2"/>
          </p:cNvCxnSpPr>
          <p:nvPr/>
        </p:nvCxnSpPr>
        <p:spPr>
          <a:xfrm rot="5400000">
            <a:off x="2323411" y="4471446"/>
            <a:ext cx="773550" cy="394312"/>
          </a:xfrm>
          <a:prstGeom prst="curvedConnector3">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B477729C-62D3-EC50-69D3-86BD6398891B}"/>
              </a:ext>
            </a:extLst>
          </p:cNvPr>
          <p:cNvCxnSpPr>
            <a:cxnSpLocks/>
          </p:cNvCxnSpPr>
          <p:nvPr/>
        </p:nvCxnSpPr>
        <p:spPr>
          <a:xfrm>
            <a:off x="3089784" y="4281828"/>
            <a:ext cx="1864800" cy="1673542"/>
          </a:xfrm>
          <a:prstGeom prst="curvedConnector3">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0040A433-06A3-D00F-6AC2-D6C997855BB9}"/>
              </a:ext>
            </a:extLst>
          </p:cNvPr>
          <p:cNvCxnSpPr>
            <a:cxnSpLocks/>
          </p:cNvCxnSpPr>
          <p:nvPr/>
        </p:nvCxnSpPr>
        <p:spPr>
          <a:xfrm rot="10800000">
            <a:off x="3441754" y="3821974"/>
            <a:ext cx="1512828" cy="771629"/>
          </a:xfrm>
          <a:prstGeom prst="curvedConnector3">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DA5F33A-6058-48AF-DE9F-04AD7D6E5C35}"/>
              </a:ext>
            </a:extLst>
          </p:cNvPr>
          <p:cNvSpPr txBox="1"/>
          <p:nvPr/>
        </p:nvSpPr>
        <p:spPr>
          <a:xfrm>
            <a:off x="6685614" y="4212237"/>
            <a:ext cx="5299959" cy="2031325"/>
          </a:xfrm>
          <a:prstGeom prst="rect">
            <a:avLst/>
          </a:prstGeom>
          <a:noFill/>
        </p:spPr>
        <p:txBody>
          <a:bodyPr wrap="square" rtlCol="0">
            <a:spAutoFit/>
          </a:bodyPr>
          <a:lstStyle/>
          <a:p>
            <a:r>
              <a:rPr lang="en-US" dirty="0"/>
              <a:t>Operators have control and monitor terminals that they use to keep the machine running. </a:t>
            </a:r>
            <a:r>
              <a:rPr lang="en-GB" b="0" i="0" u="none" strike="noStrike" dirty="0">
                <a:solidFill>
                  <a:srgbClr val="0D0D0D"/>
                </a:solidFill>
                <a:effectLst/>
                <a:latin typeface="Söhne"/>
              </a:rPr>
              <a:t>If they can find problems </a:t>
            </a:r>
            <a:r>
              <a:rPr lang="en-GB" b="0" i="0" u="none" strike="noStrike" dirty="0">
                <a:solidFill>
                  <a:srgbClr val="FF0000"/>
                </a:solidFill>
                <a:effectLst/>
                <a:latin typeface="Söhne"/>
              </a:rPr>
              <a:t>before they happen, even just a few minutes before</a:t>
            </a:r>
            <a:r>
              <a:rPr lang="en-GB" b="0" i="0" u="none" strike="noStrike" dirty="0">
                <a:solidFill>
                  <a:srgbClr val="0D0D0D"/>
                </a:solidFill>
                <a:effectLst/>
                <a:latin typeface="Söhne"/>
              </a:rPr>
              <a:t>, it can help keep the machines running. But it's really hard to watch for every little thing that could go wrong. </a:t>
            </a:r>
            <a:r>
              <a:rPr lang="en-GB" b="0" i="0" u="none" strike="noStrike" dirty="0">
                <a:solidFill>
                  <a:srgbClr val="FF0000"/>
                </a:solidFill>
                <a:effectLst/>
                <a:latin typeface="Söhne"/>
              </a:rPr>
              <a:t>Maybe machine learning or deep learning can help with this?</a:t>
            </a:r>
            <a:endParaRPr lang="en-US" dirty="0">
              <a:solidFill>
                <a:srgbClr val="FF0000"/>
              </a:solidFill>
            </a:endParaRPr>
          </a:p>
        </p:txBody>
      </p:sp>
    </p:spTree>
    <p:extLst>
      <p:ext uri="{BB962C8B-B14F-4D97-AF65-F5344CB8AC3E}">
        <p14:creationId xmlns:p14="http://schemas.microsoft.com/office/powerpoint/2010/main" val="318910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3" name="TextBox 2">
            <a:extLst>
              <a:ext uri="{FF2B5EF4-FFF2-40B4-BE49-F238E27FC236}">
                <a16:creationId xmlns:a16="http://schemas.microsoft.com/office/drawing/2014/main" id="{F54FE7C6-0093-144D-B94D-A3C06990422B}"/>
              </a:ext>
            </a:extLst>
          </p:cNvPr>
          <p:cNvSpPr txBox="1"/>
          <p:nvPr/>
        </p:nvSpPr>
        <p:spPr>
          <a:xfrm>
            <a:off x="716426" y="1999205"/>
            <a:ext cx="10893502" cy="1938992"/>
          </a:xfrm>
          <a:prstGeom prst="rect">
            <a:avLst/>
          </a:prstGeom>
          <a:noFill/>
        </p:spPr>
        <p:txBody>
          <a:bodyPr wrap="square" rtlCol="0">
            <a:spAutoFit/>
          </a:bodyPr>
          <a:lstStyle/>
          <a:p>
            <a:pPr marL="342900" indent="-342900">
              <a:buFont typeface="Wingdings" pitchFamily="2" charset="2"/>
              <a:buChar char="q"/>
            </a:pPr>
            <a:r>
              <a:rPr lang="en-US" sz="2400" b="1" dirty="0"/>
              <a:t>Introduction to SESAME Facility </a:t>
            </a:r>
          </a:p>
          <a:p>
            <a:pPr marL="342900" indent="-342900">
              <a:buFont typeface="Wingdings" pitchFamily="2" charset="2"/>
              <a:buChar char="q"/>
            </a:pPr>
            <a:r>
              <a:rPr lang="en-US" sz="2400" b="1" dirty="0"/>
              <a:t>Introduction to the problem </a:t>
            </a:r>
          </a:p>
          <a:p>
            <a:pPr marL="342900" indent="-342900">
              <a:buFont typeface="Wingdings" pitchFamily="2" charset="2"/>
              <a:buChar char="q"/>
            </a:pPr>
            <a:r>
              <a:rPr lang="en-US" sz="2400" b="1" dirty="0"/>
              <a:t>Available resources</a:t>
            </a:r>
          </a:p>
          <a:p>
            <a:pPr marL="342900" indent="-342900">
              <a:buFont typeface="Wingdings" pitchFamily="2" charset="2"/>
              <a:buChar char="q"/>
            </a:pPr>
            <a:r>
              <a:rPr lang="en-US" sz="2400" b="1" dirty="0"/>
              <a:t>Project idea</a:t>
            </a:r>
          </a:p>
          <a:p>
            <a:pPr marL="342900" indent="-342900">
              <a:buFont typeface="Wingdings" pitchFamily="2" charset="2"/>
              <a:buChar char="q"/>
            </a:pPr>
            <a:r>
              <a:rPr lang="en-US" sz="2400" b="1" dirty="0"/>
              <a:t>Similar work done  </a:t>
            </a:r>
            <a:endParaRPr lang="en-JO" sz="2400" b="1" dirty="0"/>
          </a:p>
        </p:txBody>
      </p:sp>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|Topics	</a:t>
            </a:r>
          </a:p>
        </p:txBody>
      </p:sp>
      <p:sp>
        <p:nvSpPr>
          <p:cNvPr id="7" name="Right Arrow 6">
            <a:extLst>
              <a:ext uri="{FF2B5EF4-FFF2-40B4-BE49-F238E27FC236}">
                <a16:creationId xmlns:a16="http://schemas.microsoft.com/office/drawing/2014/main" id="{250AB3F8-511A-94BC-CD3A-7CDA4345DFD9}"/>
              </a:ext>
            </a:extLst>
          </p:cNvPr>
          <p:cNvSpPr/>
          <p:nvPr/>
        </p:nvSpPr>
        <p:spPr>
          <a:xfrm rot="10800000">
            <a:off x="3831032" y="2881711"/>
            <a:ext cx="335666" cy="25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98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Data sources | Archiver	</a:t>
            </a:r>
          </a:p>
        </p:txBody>
      </p:sp>
      <p:pic>
        <p:nvPicPr>
          <p:cNvPr id="6" name="Picture 5">
            <a:extLst>
              <a:ext uri="{FF2B5EF4-FFF2-40B4-BE49-F238E27FC236}">
                <a16:creationId xmlns:a16="http://schemas.microsoft.com/office/drawing/2014/main" id="{CFA05F7A-36CA-4466-18F4-1CFBE511E935}"/>
              </a:ext>
            </a:extLst>
          </p:cNvPr>
          <p:cNvPicPr>
            <a:picLocks noChangeAspect="1"/>
          </p:cNvPicPr>
          <p:nvPr/>
        </p:nvPicPr>
        <p:blipFill>
          <a:blip r:embed="rId5"/>
          <a:stretch>
            <a:fillRect/>
          </a:stretch>
        </p:blipFill>
        <p:spPr>
          <a:xfrm>
            <a:off x="231147" y="932677"/>
            <a:ext cx="7772400" cy="2782831"/>
          </a:xfrm>
          <a:prstGeom prst="rect">
            <a:avLst/>
          </a:prstGeom>
          <a:effectLst>
            <a:glow rad="101600">
              <a:schemeClr val="accent5">
                <a:satMod val="175000"/>
                <a:alpha val="40000"/>
              </a:schemeClr>
            </a:glow>
          </a:effectLst>
        </p:spPr>
      </p:pic>
      <p:pic>
        <p:nvPicPr>
          <p:cNvPr id="10" name="Picture 9">
            <a:extLst>
              <a:ext uri="{FF2B5EF4-FFF2-40B4-BE49-F238E27FC236}">
                <a16:creationId xmlns:a16="http://schemas.microsoft.com/office/drawing/2014/main" id="{D8264087-87D4-CE59-885D-22FB6210EC2D}"/>
              </a:ext>
            </a:extLst>
          </p:cNvPr>
          <p:cNvPicPr>
            <a:picLocks noChangeAspect="1"/>
          </p:cNvPicPr>
          <p:nvPr/>
        </p:nvPicPr>
        <p:blipFill>
          <a:blip r:embed="rId6"/>
          <a:stretch>
            <a:fillRect/>
          </a:stretch>
        </p:blipFill>
        <p:spPr>
          <a:xfrm>
            <a:off x="4482059" y="2551499"/>
            <a:ext cx="7608444" cy="3504528"/>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3645949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Data sources | Archiver	</a:t>
            </a:r>
          </a:p>
        </p:txBody>
      </p:sp>
      <p:pic>
        <p:nvPicPr>
          <p:cNvPr id="4" name="Picture 3">
            <a:extLst>
              <a:ext uri="{FF2B5EF4-FFF2-40B4-BE49-F238E27FC236}">
                <a16:creationId xmlns:a16="http://schemas.microsoft.com/office/drawing/2014/main" id="{EE4A6462-30CD-D475-0E5D-484D542163FF}"/>
              </a:ext>
            </a:extLst>
          </p:cNvPr>
          <p:cNvPicPr>
            <a:picLocks noChangeAspect="1"/>
          </p:cNvPicPr>
          <p:nvPr/>
        </p:nvPicPr>
        <p:blipFill>
          <a:blip r:embed="rId5"/>
          <a:stretch>
            <a:fillRect/>
          </a:stretch>
        </p:blipFill>
        <p:spPr>
          <a:xfrm>
            <a:off x="201783" y="1034191"/>
            <a:ext cx="11446062" cy="5381599"/>
          </a:xfrm>
          <a:prstGeom prst="rect">
            <a:avLst/>
          </a:prstGeom>
        </p:spPr>
      </p:pic>
    </p:spTree>
    <p:extLst>
      <p:ext uri="{BB962C8B-B14F-4D97-AF65-F5344CB8AC3E}">
        <p14:creationId xmlns:p14="http://schemas.microsoft.com/office/powerpoint/2010/main" val="3042693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Data sources | Archiver	</a:t>
            </a:r>
          </a:p>
        </p:txBody>
      </p:sp>
      <p:pic>
        <p:nvPicPr>
          <p:cNvPr id="12" name="Picture 11">
            <a:extLst>
              <a:ext uri="{FF2B5EF4-FFF2-40B4-BE49-F238E27FC236}">
                <a16:creationId xmlns:a16="http://schemas.microsoft.com/office/drawing/2014/main" id="{25499059-489D-1DAB-125A-8AB2860B6154}"/>
              </a:ext>
            </a:extLst>
          </p:cNvPr>
          <p:cNvPicPr>
            <a:picLocks noChangeAspect="1"/>
          </p:cNvPicPr>
          <p:nvPr/>
        </p:nvPicPr>
        <p:blipFill>
          <a:blip r:embed="rId5"/>
          <a:stretch>
            <a:fillRect/>
          </a:stretch>
        </p:blipFill>
        <p:spPr>
          <a:xfrm>
            <a:off x="231146" y="1034190"/>
            <a:ext cx="11924851" cy="5587889"/>
          </a:xfrm>
          <a:prstGeom prst="rect">
            <a:avLst/>
          </a:prstGeom>
        </p:spPr>
      </p:pic>
    </p:spTree>
    <p:extLst>
      <p:ext uri="{BB962C8B-B14F-4D97-AF65-F5344CB8AC3E}">
        <p14:creationId xmlns:p14="http://schemas.microsoft.com/office/powerpoint/2010/main" val="53147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Data sources | </a:t>
            </a:r>
            <a:r>
              <a:rPr lang="en-US" dirty="0" err="1">
                <a:solidFill>
                  <a:srgbClr val="002060"/>
                </a:solidFill>
              </a:rPr>
              <a:t>Elog</a:t>
            </a:r>
            <a:r>
              <a:rPr lang="en-US" dirty="0">
                <a:solidFill>
                  <a:srgbClr val="002060"/>
                </a:solidFill>
              </a:rPr>
              <a:t>	</a:t>
            </a:r>
          </a:p>
        </p:txBody>
      </p:sp>
      <p:pic>
        <p:nvPicPr>
          <p:cNvPr id="11" name="Picture 10">
            <a:extLst>
              <a:ext uri="{FF2B5EF4-FFF2-40B4-BE49-F238E27FC236}">
                <a16:creationId xmlns:a16="http://schemas.microsoft.com/office/drawing/2014/main" id="{343BFE59-0142-1CCD-A918-B03576DBAAC6}"/>
              </a:ext>
            </a:extLst>
          </p:cNvPr>
          <p:cNvPicPr>
            <a:picLocks noChangeAspect="1"/>
          </p:cNvPicPr>
          <p:nvPr/>
        </p:nvPicPr>
        <p:blipFill>
          <a:blip r:embed="rId5"/>
          <a:stretch>
            <a:fillRect/>
          </a:stretch>
        </p:blipFill>
        <p:spPr>
          <a:xfrm>
            <a:off x="231147" y="1262855"/>
            <a:ext cx="4138771" cy="4954249"/>
          </a:xfrm>
          <a:prstGeom prst="rect">
            <a:avLst/>
          </a:prstGeom>
          <a:effectLst>
            <a:glow rad="101600">
              <a:schemeClr val="accent5">
                <a:satMod val="175000"/>
                <a:alpha val="40000"/>
              </a:schemeClr>
            </a:glow>
          </a:effectLst>
        </p:spPr>
      </p:pic>
      <p:pic>
        <p:nvPicPr>
          <p:cNvPr id="6" name="Picture 5">
            <a:extLst>
              <a:ext uri="{FF2B5EF4-FFF2-40B4-BE49-F238E27FC236}">
                <a16:creationId xmlns:a16="http://schemas.microsoft.com/office/drawing/2014/main" id="{59D04E95-0EB4-D47C-826A-1CA09B0057F1}"/>
              </a:ext>
            </a:extLst>
          </p:cNvPr>
          <p:cNvPicPr>
            <a:picLocks noChangeAspect="1"/>
          </p:cNvPicPr>
          <p:nvPr/>
        </p:nvPicPr>
        <p:blipFill>
          <a:blip r:embed="rId6"/>
          <a:stretch>
            <a:fillRect/>
          </a:stretch>
        </p:blipFill>
        <p:spPr>
          <a:xfrm>
            <a:off x="6095999" y="1102268"/>
            <a:ext cx="5864853" cy="2234729"/>
          </a:xfrm>
          <a:prstGeom prst="rect">
            <a:avLst/>
          </a:prstGeom>
          <a:effectLst>
            <a:glow rad="101600">
              <a:schemeClr val="accent5">
                <a:satMod val="175000"/>
                <a:alpha val="40000"/>
              </a:schemeClr>
            </a:glow>
          </a:effectLst>
        </p:spPr>
      </p:pic>
      <p:pic>
        <p:nvPicPr>
          <p:cNvPr id="10" name="Picture 9">
            <a:extLst>
              <a:ext uri="{FF2B5EF4-FFF2-40B4-BE49-F238E27FC236}">
                <a16:creationId xmlns:a16="http://schemas.microsoft.com/office/drawing/2014/main" id="{48669669-A399-F007-E376-5760C9B86A9C}"/>
              </a:ext>
            </a:extLst>
          </p:cNvPr>
          <p:cNvPicPr>
            <a:picLocks noChangeAspect="1"/>
          </p:cNvPicPr>
          <p:nvPr/>
        </p:nvPicPr>
        <p:blipFill>
          <a:blip r:embed="rId7"/>
          <a:stretch>
            <a:fillRect/>
          </a:stretch>
        </p:blipFill>
        <p:spPr>
          <a:xfrm>
            <a:off x="6095999" y="3521004"/>
            <a:ext cx="5612285" cy="2386920"/>
          </a:xfrm>
          <a:prstGeom prst="rect">
            <a:avLst/>
          </a:prstGeom>
          <a:effectLst>
            <a:glow rad="101600">
              <a:schemeClr val="accent5">
                <a:satMod val="175000"/>
                <a:alpha val="40000"/>
              </a:schemeClr>
            </a:glow>
          </a:effectLst>
        </p:spPr>
      </p:pic>
      <p:sp>
        <p:nvSpPr>
          <p:cNvPr id="12" name="Right Arrow 11">
            <a:extLst>
              <a:ext uri="{FF2B5EF4-FFF2-40B4-BE49-F238E27FC236}">
                <a16:creationId xmlns:a16="http://schemas.microsoft.com/office/drawing/2014/main" id="{CB347B8F-CB76-58BD-266B-85AA84FCCF3A}"/>
              </a:ext>
            </a:extLst>
          </p:cNvPr>
          <p:cNvSpPr/>
          <p:nvPr/>
        </p:nvSpPr>
        <p:spPr>
          <a:xfrm>
            <a:off x="4706911" y="3057993"/>
            <a:ext cx="1184223" cy="10343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Details</a:t>
            </a:r>
          </a:p>
        </p:txBody>
      </p:sp>
    </p:spTree>
    <p:extLst>
      <p:ext uri="{BB962C8B-B14F-4D97-AF65-F5344CB8AC3E}">
        <p14:creationId xmlns:p14="http://schemas.microsoft.com/office/powerpoint/2010/main" val="3601130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3" name="TextBox 2">
            <a:extLst>
              <a:ext uri="{FF2B5EF4-FFF2-40B4-BE49-F238E27FC236}">
                <a16:creationId xmlns:a16="http://schemas.microsoft.com/office/drawing/2014/main" id="{F54FE7C6-0093-144D-B94D-A3C06990422B}"/>
              </a:ext>
            </a:extLst>
          </p:cNvPr>
          <p:cNvSpPr txBox="1"/>
          <p:nvPr/>
        </p:nvSpPr>
        <p:spPr>
          <a:xfrm>
            <a:off x="716426" y="1999205"/>
            <a:ext cx="10893502" cy="1938992"/>
          </a:xfrm>
          <a:prstGeom prst="rect">
            <a:avLst/>
          </a:prstGeom>
          <a:noFill/>
        </p:spPr>
        <p:txBody>
          <a:bodyPr wrap="square" rtlCol="0">
            <a:spAutoFit/>
          </a:bodyPr>
          <a:lstStyle/>
          <a:p>
            <a:pPr marL="342900" indent="-342900">
              <a:buFont typeface="Wingdings" pitchFamily="2" charset="2"/>
              <a:buChar char="q"/>
            </a:pPr>
            <a:r>
              <a:rPr lang="en-US" sz="2400" b="1" dirty="0"/>
              <a:t>Introduction to SESAME Facility </a:t>
            </a:r>
          </a:p>
          <a:p>
            <a:pPr marL="342900" indent="-342900">
              <a:buFont typeface="Wingdings" pitchFamily="2" charset="2"/>
              <a:buChar char="q"/>
            </a:pPr>
            <a:r>
              <a:rPr lang="en-US" sz="2400" b="1" dirty="0"/>
              <a:t>Introduction to the problem </a:t>
            </a:r>
          </a:p>
          <a:p>
            <a:pPr marL="342900" indent="-342900">
              <a:buFont typeface="Wingdings" pitchFamily="2" charset="2"/>
              <a:buChar char="q"/>
            </a:pPr>
            <a:r>
              <a:rPr lang="en-US" sz="2400" b="1" dirty="0"/>
              <a:t>Available resources</a:t>
            </a:r>
          </a:p>
          <a:p>
            <a:pPr marL="342900" indent="-342900">
              <a:buFont typeface="Wingdings" pitchFamily="2" charset="2"/>
              <a:buChar char="q"/>
            </a:pPr>
            <a:r>
              <a:rPr lang="en-US" sz="2400" b="1" dirty="0"/>
              <a:t>Project idea</a:t>
            </a:r>
          </a:p>
          <a:p>
            <a:pPr marL="342900" indent="-342900">
              <a:buFont typeface="Wingdings" pitchFamily="2" charset="2"/>
              <a:buChar char="q"/>
            </a:pPr>
            <a:r>
              <a:rPr lang="en-US" sz="2400" b="1" dirty="0"/>
              <a:t>Similar work done  </a:t>
            </a:r>
            <a:endParaRPr lang="en-JO" sz="2400" b="1" dirty="0"/>
          </a:p>
        </p:txBody>
      </p:sp>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|Topics	</a:t>
            </a:r>
          </a:p>
        </p:txBody>
      </p:sp>
      <p:sp>
        <p:nvSpPr>
          <p:cNvPr id="7" name="Right Arrow 6">
            <a:extLst>
              <a:ext uri="{FF2B5EF4-FFF2-40B4-BE49-F238E27FC236}">
                <a16:creationId xmlns:a16="http://schemas.microsoft.com/office/drawing/2014/main" id="{250AB3F8-511A-94BC-CD3A-7CDA4345DFD9}"/>
              </a:ext>
            </a:extLst>
          </p:cNvPr>
          <p:cNvSpPr/>
          <p:nvPr/>
        </p:nvSpPr>
        <p:spPr>
          <a:xfrm rot="10800000">
            <a:off x="2916637" y="3226481"/>
            <a:ext cx="335666" cy="25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00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3" name="TextBox 2">
            <a:extLst>
              <a:ext uri="{FF2B5EF4-FFF2-40B4-BE49-F238E27FC236}">
                <a16:creationId xmlns:a16="http://schemas.microsoft.com/office/drawing/2014/main" id="{F54FE7C6-0093-144D-B94D-A3C06990422B}"/>
              </a:ext>
            </a:extLst>
          </p:cNvPr>
          <p:cNvSpPr txBox="1"/>
          <p:nvPr/>
        </p:nvSpPr>
        <p:spPr>
          <a:xfrm>
            <a:off x="716426" y="1999205"/>
            <a:ext cx="10893502" cy="1938992"/>
          </a:xfrm>
          <a:prstGeom prst="rect">
            <a:avLst/>
          </a:prstGeom>
          <a:noFill/>
        </p:spPr>
        <p:txBody>
          <a:bodyPr wrap="square" rtlCol="0">
            <a:spAutoFit/>
          </a:bodyPr>
          <a:lstStyle/>
          <a:p>
            <a:pPr marL="342900" indent="-342900">
              <a:buFont typeface="Wingdings" pitchFamily="2" charset="2"/>
              <a:buChar char="q"/>
            </a:pPr>
            <a:r>
              <a:rPr lang="en-US" sz="2400" b="1" dirty="0"/>
              <a:t>Introduction to SESAME Facility </a:t>
            </a:r>
          </a:p>
          <a:p>
            <a:pPr marL="342900" indent="-342900">
              <a:buFont typeface="Wingdings" pitchFamily="2" charset="2"/>
              <a:buChar char="q"/>
            </a:pPr>
            <a:r>
              <a:rPr lang="en-US" sz="2400" b="1" dirty="0"/>
              <a:t>Introduction to the problem </a:t>
            </a:r>
          </a:p>
          <a:p>
            <a:pPr marL="342900" indent="-342900">
              <a:buFont typeface="Wingdings" pitchFamily="2" charset="2"/>
              <a:buChar char="q"/>
            </a:pPr>
            <a:r>
              <a:rPr lang="en-US" sz="2400" b="1" dirty="0"/>
              <a:t>Available resources</a:t>
            </a:r>
          </a:p>
          <a:p>
            <a:pPr marL="342900" indent="-342900">
              <a:buFont typeface="Wingdings" pitchFamily="2" charset="2"/>
              <a:buChar char="q"/>
            </a:pPr>
            <a:r>
              <a:rPr lang="en-US" sz="2400" b="1" dirty="0"/>
              <a:t>Project idea</a:t>
            </a:r>
          </a:p>
          <a:p>
            <a:pPr marL="342900" indent="-342900">
              <a:buFont typeface="Wingdings" pitchFamily="2" charset="2"/>
              <a:buChar char="q"/>
            </a:pPr>
            <a:r>
              <a:rPr lang="en-US" sz="2400" b="1" dirty="0"/>
              <a:t>Similar work done  </a:t>
            </a:r>
            <a:endParaRPr lang="en-JO" sz="2400" b="1" dirty="0"/>
          </a:p>
        </p:txBody>
      </p:sp>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|Topics	</a:t>
            </a:r>
          </a:p>
        </p:txBody>
      </p:sp>
      <p:sp>
        <p:nvSpPr>
          <p:cNvPr id="7" name="Right Arrow 6">
            <a:extLst>
              <a:ext uri="{FF2B5EF4-FFF2-40B4-BE49-F238E27FC236}">
                <a16:creationId xmlns:a16="http://schemas.microsoft.com/office/drawing/2014/main" id="{250AB3F8-511A-94BC-CD3A-7CDA4345DFD9}"/>
              </a:ext>
            </a:extLst>
          </p:cNvPr>
          <p:cNvSpPr/>
          <p:nvPr/>
        </p:nvSpPr>
        <p:spPr>
          <a:xfrm rot="10800000">
            <a:off x="5375015" y="2132206"/>
            <a:ext cx="335666" cy="25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035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Project Idea	</a:t>
            </a:r>
          </a:p>
        </p:txBody>
      </p:sp>
      <p:sp>
        <p:nvSpPr>
          <p:cNvPr id="6" name="TextBox 5">
            <a:extLst>
              <a:ext uri="{FF2B5EF4-FFF2-40B4-BE49-F238E27FC236}">
                <a16:creationId xmlns:a16="http://schemas.microsoft.com/office/drawing/2014/main" id="{EDE0C700-3E59-F977-93A5-F33B8E28EA41}"/>
              </a:ext>
            </a:extLst>
          </p:cNvPr>
          <p:cNvSpPr txBox="1"/>
          <p:nvPr/>
        </p:nvSpPr>
        <p:spPr>
          <a:xfrm>
            <a:off x="231147" y="1243403"/>
            <a:ext cx="1131166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Design and implement an advanced and robust DL/ML based module that is able to predict and mitigate machine interruptions in synchrotron facilities in which should enhance users' beamtime and machine performance.</a:t>
            </a:r>
          </a:p>
          <a:p>
            <a:r>
              <a:rPr lang="en-US" dirty="0"/>
              <a:t> </a:t>
            </a:r>
          </a:p>
          <a:p>
            <a:pPr marL="285750" indent="-285750">
              <a:buFont typeface="Arial" panose="020B0604020202020204" pitchFamily="34" charset="0"/>
              <a:buChar char="•"/>
            </a:pPr>
            <a:r>
              <a:rPr lang="en-US" dirty="0"/>
              <a:t>The project is real implementation of data that is collected from Synchrotron-light for Experimental Science and Applications in the Middle East (SESAME) facility.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using such valuable data, we aim to develop a solution that anticipates potential beam instability and downtimes and also actively works to prevent them.</a:t>
            </a:r>
          </a:p>
        </p:txBody>
      </p:sp>
      <p:pic>
        <p:nvPicPr>
          <p:cNvPr id="7" name="Picture 6">
            <a:extLst>
              <a:ext uri="{FF2B5EF4-FFF2-40B4-BE49-F238E27FC236}">
                <a16:creationId xmlns:a16="http://schemas.microsoft.com/office/drawing/2014/main" id="{CB013252-C725-5363-6716-CA09A89BA378}"/>
              </a:ext>
            </a:extLst>
          </p:cNvPr>
          <p:cNvPicPr>
            <a:picLocks noChangeAspect="1"/>
          </p:cNvPicPr>
          <p:nvPr/>
        </p:nvPicPr>
        <p:blipFill>
          <a:blip r:embed="rId5"/>
          <a:stretch>
            <a:fillRect/>
          </a:stretch>
        </p:blipFill>
        <p:spPr>
          <a:xfrm>
            <a:off x="991671" y="3983668"/>
            <a:ext cx="9090479" cy="2229304"/>
          </a:xfrm>
          <a:prstGeom prst="rect">
            <a:avLst/>
          </a:prstGeom>
        </p:spPr>
      </p:pic>
    </p:spTree>
    <p:extLst>
      <p:ext uri="{BB962C8B-B14F-4D97-AF65-F5344CB8AC3E}">
        <p14:creationId xmlns:p14="http://schemas.microsoft.com/office/powerpoint/2010/main" val="1146713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3" name="TextBox 2">
            <a:extLst>
              <a:ext uri="{FF2B5EF4-FFF2-40B4-BE49-F238E27FC236}">
                <a16:creationId xmlns:a16="http://schemas.microsoft.com/office/drawing/2014/main" id="{F54FE7C6-0093-144D-B94D-A3C06990422B}"/>
              </a:ext>
            </a:extLst>
          </p:cNvPr>
          <p:cNvSpPr txBox="1"/>
          <p:nvPr/>
        </p:nvSpPr>
        <p:spPr>
          <a:xfrm>
            <a:off x="716426" y="1999205"/>
            <a:ext cx="10893502" cy="1938992"/>
          </a:xfrm>
          <a:prstGeom prst="rect">
            <a:avLst/>
          </a:prstGeom>
          <a:noFill/>
        </p:spPr>
        <p:txBody>
          <a:bodyPr wrap="square" rtlCol="0">
            <a:spAutoFit/>
          </a:bodyPr>
          <a:lstStyle/>
          <a:p>
            <a:pPr marL="342900" indent="-342900">
              <a:buFont typeface="Wingdings" pitchFamily="2" charset="2"/>
              <a:buChar char="q"/>
            </a:pPr>
            <a:r>
              <a:rPr lang="en-US" sz="2400" b="1" dirty="0"/>
              <a:t>Introduction to SESAME Facility </a:t>
            </a:r>
          </a:p>
          <a:p>
            <a:pPr marL="342900" indent="-342900">
              <a:buFont typeface="Wingdings" pitchFamily="2" charset="2"/>
              <a:buChar char="q"/>
            </a:pPr>
            <a:r>
              <a:rPr lang="en-US" sz="2400" b="1" dirty="0"/>
              <a:t>Introduction to the problem </a:t>
            </a:r>
          </a:p>
          <a:p>
            <a:pPr marL="342900" indent="-342900">
              <a:buFont typeface="Wingdings" pitchFamily="2" charset="2"/>
              <a:buChar char="q"/>
            </a:pPr>
            <a:r>
              <a:rPr lang="en-US" sz="2400" b="1" dirty="0"/>
              <a:t>Available resources</a:t>
            </a:r>
          </a:p>
          <a:p>
            <a:pPr marL="342900" indent="-342900">
              <a:buFont typeface="Wingdings" pitchFamily="2" charset="2"/>
              <a:buChar char="q"/>
            </a:pPr>
            <a:r>
              <a:rPr lang="en-US" sz="2400" b="1" dirty="0"/>
              <a:t>Project idea</a:t>
            </a:r>
          </a:p>
          <a:p>
            <a:pPr marL="342900" indent="-342900">
              <a:buFont typeface="Wingdings" pitchFamily="2" charset="2"/>
              <a:buChar char="q"/>
            </a:pPr>
            <a:r>
              <a:rPr lang="en-US" sz="2400" b="1" dirty="0"/>
              <a:t>Similar work done  </a:t>
            </a:r>
            <a:endParaRPr lang="en-JO" sz="2400" b="1" dirty="0"/>
          </a:p>
        </p:txBody>
      </p:sp>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|Topics	</a:t>
            </a:r>
          </a:p>
        </p:txBody>
      </p:sp>
      <p:sp>
        <p:nvSpPr>
          <p:cNvPr id="7" name="Right Arrow 6">
            <a:extLst>
              <a:ext uri="{FF2B5EF4-FFF2-40B4-BE49-F238E27FC236}">
                <a16:creationId xmlns:a16="http://schemas.microsoft.com/office/drawing/2014/main" id="{250AB3F8-511A-94BC-CD3A-7CDA4345DFD9}"/>
              </a:ext>
            </a:extLst>
          </p:cNvPr>
          <p:cNvSpPr/>
          <p:nvPr/>
        </p:nvSpPr>
        <p:spPr>
          <a:xfrm rot="10800000">
            <a:off x="3678637" y="3539067"/>
            <a:ext cx="335666" cy="25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679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Literature review 	</a:t>
            </a:r>
          </a:p>
        </p:txBody>
      </p:sp>
      <p:graphicFrame>
        <p:nvGraphicFramePr>
          <p:cNvPr id="10" name="Table 9">
            <a:extLst>
              <a:ext uri="{FF2B5EF4-FFF2-40B4-BE49-F238E27FC236}">
                <a16:creationId xmlns:a16="http://schemas.microsoft.com/office/drawing/2014/main" id="{B7BBD2AD-2129-2E46-C66D-F7BAA3E62A96}"/>
              </a:ext>
            </a:extLst>
          </p:cNvPr>
          <p:cNvGraphicFramePr>
            <a:graphicFrameLocks noGrp="1"/>
          </p:cNvGraphicFramePr>
          <p:nvPr>
            <p:extLst>
              <p:ext uri="{D42A27DB-BD31-4B8C-83A1-F6EECF244321}">
                <p14:modId xmlns:p14="http://schemas.microsoft.com/office/powerpoint/2010/main" val="2791427849"/>
              </p:ext>
            </p:extLst>
          </p:nvPr>
        </p:nvGraphicFramePr>
        <p:xfrm>
          <a:off x="344383" y="1148732"/>
          <a:ext cx="10925301" cy="5110289"/>
        </p:xfrm>
        <a:graphic>
          <a:graphicData uri="http://schemas.openxmlformats.org/drawingml/2006/table">
            <a:tbl>
              <a:tblPr>
                <a:tableStyleId>{5940675A-B579-460E-94D1-54222C63F5DA}</a:tableStyleId>
              </a:tblPr>
              <a:tblGrid>
                <a:gridCol w="1910986">
                  <a:extLst>
                    <a:ext uri="{9D8B030D-6E8A-4147-A177-3AD203B41FA5}">
                      <a16:colId xmlns:a16="http://schemas.microsoft.com/office/drawing/2014/main" val="3999550710"/>
                    </a:ext>
                  </a:extLst>
                </a:gridCol>
                <a:gridCol w="1910986">
                  <a:extLst>
                    <a:ext uri="{9D8B030D-6E8A-4147-A177-3AD203B41FA5}">
                      <a16:colId xmlns:a16="http://schemas.microsoft.com/office/drawing/2014/main" val="952683111"/>
                    </a:ext>
                  </a:extLst>
                </a:gridCol>
                <a:gridCol w="2365074">
                  <a:extLst>
                    <a:ext uri="{9D8B030D-6E8A-4147-A177-3AD203B41FA5}">
                      <a16:colId xmlns:a16="http://schemas.microsoft.com/office/drawing/2014/main" val="2203559857"/>
                    </a:ext>
                  </a:extLst>
                </a:gridCol>
                <a:gridCol w="1911927">
                  <a:extLst>
                    <a:ext uri="{9D8B030D-6E8A-4147-A177-3AD203B41FA5}">
                      <a16:colId xmlns:a16="http://schemas.microsoft.com/office/drawing/2014/main" val="1395119104"/>
                    </a:ext>
                  </a:extLst>
                </a:gridCol>
                <a:gridCol w="2826328">
                  <a:extLst>
                    <a:ext uri="{9D8B030D-6E8A-4147-A177-3AD203B41FA5}">
                      <a16:colId xmlns:a16="http://schemas.microsoft.com/office/drawing/2014/main" val="3975790286"/>
                    </a:ext>
                  </a:extLst>
                </a:gridCol>
              </a:tblGrid>
              <a:tr h="226044">
                <a:tc>
                  <a:txBody>
                    <a:bodyPr/>
                    <a:lstStyle/>
                    <a:p>
                      <a:pPr fontAlgn="b"/>
                      <a:r>
                        <a:rPr lang="en-GB" sz="1100" b="1" dirty="0">
                          <a:effectLst/>
                        </a:rPr>
                        <a:t>Reference</a:t>
                      </a:r>
                    </a:p>
                  </a:txBody>
                  <a:tcPr marL="56511" marR="56511" marT="28255" marB="28255" anchor="b"/>
                </a:tc>
                <a:tc>
                  <a:txBody>
                    <a:bodyPr/>
                    <a:lstStyle/>
                    <a:p>
                      <a:pPr fontAlgn="b"/>
                      <a:r>
                        <a:rPr lang="en-GB" sz="1100" b="1" dirty="0">
                          <a:effectLst/>
                        </a:rPr>
                        <a:t>Aim</a:t>
                      </a:r>
                    </a:p>
                  </a:txBody>
                  <a:tcPr marL="56511" marR="56511" marT="28255" marB="28255" anchor="b"/>
                </a:tc>
                <a:tc>
                  <a:txBody>
                    <a:bodyPr/>
                    <a:lstStyle/>
                    <a:p>
                      <a:pPr fontAlgn="b"/>
                      <a:r>
                        <a:rPr lang="en-GB" sz="1100" b="1" dirty="0">
                          <a:effectLst/>
                        </a:rPr>
                        <a:t>Dataset(s)</a:t>
                      </a:r>
                    </a:p>
                  </a:txBody>
                  <a:tcPr marL="56511" marR="56511" marT="28255" marB="28255" anchor="b"/>
                </a:tc>
                <a:tc>
                  <a:txBody>
                    <a:bodyPr/>
                    <a:lstStyle/>
                    <a:p>
                      <a:pPr fontAlgn="b"/>
                      <a:r>
                        <a:rPr lang="en-GB" sz="1100" b="1" dirty="0">
                          <a:effectLst/>
                        </a:rPr>
                        <a:t>Model(s)</a:t>
                      </a:r>
                    </a:p>
                  </a:txBody>
                  <a:tcPr marL="56511" marR="56511" marT="28255" marB="28255" anchor="b"/>
                </a:tc>
                <a:tc>
                  <a:txBody>
                    <a:bodyPr/>
                    <a:lstStyle/>
                    <a:p>
                      <a:pPr fontAlgn="b"/>
                      <a:r>
                        <a:rPr lang="en-GB" sz="1100" b="1" dirty="0">
                          <a:effectLst/>
                        </a:rPr>
                        <a:t>Results</a:t>
                      </a:r>
                    </a:p>
                  </a:txBody>
                  <a:tcPr marL="56511" marR="56511" marT="28255" marB="28255" anchor="b"/>
                </a:tc>
                <a:extLst>
                  <a:ext uri="{0D108BD9-81ED-4DB2-BD59-A6C34878D82A}">
                    <a16:rowId xmlns:a16="http://schemas.microsoft.com/office/drawing/2014/main" val="562274714"/>
                  </a:ext>
                </a:extLst>
              </a:tr>
              <a:tr h="857785">
                <a:tc>
                  <a:txBody>
                    <a:bodyPr/>
                    <a:lstStyle/>
                    <a:p>
                      <a:pPr fontAlgn="base"/>
                      <a:r>
                        <a:rPr lang="en-GB" sz="1100" dirty="0">
                          <a:effectLst/>
                        </a:rPr>
                        <a:t>JP: A novel approach for classification and forecasting of time series in particle accelerators</a:t>
                      </a:r>
                    </a:p>
                  </a:txBody>
                  <a:tcPr marL="56511" marR="56511" marT="28255" marB="28255" anchor="ctr"/>
                </a:tc>
                <a:tc>
                  <a:txBody>
                    <a:bodyPr/>
                    <a:lstStyle/>
                    <a:p>
                      <a:pPr fontAlgn="base"/>
                      <a:r>
                        <a:rPr lang="en-GB" sz="1100" dirty="0">
                          <a:effectLst/>
                        </a:rPr>
                        <a:t>Beam interruption prediction</a:t>
                      </a:r>
                    </a:p>
                  </a:txBody>
                  <a:tcPr marL="56511" marR="56511" marT="28255" marB="28255" anchor="ctr"/>
                </a:tc>
                <a:tc>
                  <a:txBody>
                    <a:bodyPr/>
                    <a:lstStyle/>
                    <a:p>
                      <a:pPr fontAlgn="base"/>
                      <a:r>
                        <a:rPr lang="en-GB" sz="1100" dirty="0">
                          <a:effectLst/>
                        </a:rPr>
                        <a:t>97 out of 376 PVs were selected through a PV evaluation method</a:t>
                      </a:r>
                    </a:p>
                  </a:txBody>
                  <a:tcPr marL="56511" marR="56511" marT="28255" marB="28255" anchor="ctr"/>
                </a:tc>
                <a:tc>
                  <a:txBody>
                    <a:bodyPr/>
                    <a:lstStyle/>
                    <a:p>
                      <a:pPr fontAlgn="base"/>
                      <a:r>
                        <a:rPr lang="en-GB" sz="1100" dirty="0">
                          <a:effectLst/>
                        </a:rPr>
                        <a:t>RPCNN and RF</a:t>
                      </a:r>
                    </a:p>
                  </a:txBody>
                  <a:tcPr marL="56511" marR="56511" marT="28255" marB="28255" anchor="ctr"/>
                </a:tc>
                <a:tc>
                  <a:txBody>
                    <a:bodyPr/>
                    <a:lstStyle/>
                    <a:p>
                      <a:pPr fontAlgn="base"/>
                      <a:r>
                        <a:rPr lang="en-GB" sz="1100" dirty="0">
                          <a:effectLst/>
                        </a:rPr>
                        <a:t>RPCNN model reached an AUC of 0.71 ± 0.01, outperforming the RF model's 0.65 ± 0.01 AUC.</a:t>
                      </a:r>
                    </a:p>
                  </a:txBody>
                  <a:tcPr marL="56511" marR="56511" marT="28255" marB="28255" anchor="ctr"/>
                </a:tc>
                <a:extLst>
                  <a:ext uri="{0D108BD9-81ED-4DB2-BD59-A6C34878D82A}">
                    <a16:rowId xmlns:a16="http://schemas.microsoft.com/office/drawing/2014/main" val="581652244"/>
                  </a:ext>
                </a:extLst>
              </a:tr>
              <a:tr h="1231200">
                <a:tc>
                  <a:txBody>
                    <a:bodyPr/>
                    <a:lstStyle/>
                    <a:p>
                      <a:r>
                        <a:rPr lang="en-GB" sz="1100" kern="1200" dirty="0">
                          <a:solidFill>
                            <a:schemeClr val="tx1"/>
                          </a:solidFill>
                          <a:effectLst/>
                          <a:latin typeface="+mn-lt"/>
                          <a:ea typeface="+mn-ea"/>
                          <a:cs typeface="+mn-cs"/>
                        </a:rPr>
                        <a:t>JP: Predicting particle accelerator failures using binary classifiers,” Nuclear Instruments and Methods in</a:t>
                      </a:r>
                    </a:p>
                    <a:p>
                      <a:r>
                        <a:rPr lang="en-GB" sz="1100" kern="1200" dirty="0">
                          <a:solidFill>
                            <a:schemeClr val="tx1"/>
                          </a:solidFill>
                          <a:effectLst/>
                          <a:latin typeface="+mn-lt"/>
                          <a:ea typeface="+mn-ea"/>
                          <a:cs typeface="+mn-cs"/>
                        </a:rPr>
                        <a:t>Physics Research Section A: Accelerators, Spectrometers, Detectors and Associated Equipment</a:t>
                      </a:r>
                    </a:p>
                  </a:txBody>
                  <a:tcPr marL="56511" marR="56511" marT="28255" marB="28255" anchor="ctr"/>
                </a:tc>
                <a:tc>
                  <a:txBody>
                    <a:bodyPr/>
                    <a:lstStyle/>
                    <a:p>
                      <a:r>
                        <a:rPr lang="en-GB" sz="1100" kern="1200" dirty="0">
                          <a:solidFill>
                            <a:schemeClr val="tx1"/>
                          </a:solidFill>
                          <a:effectLst/>
                          <a:latin typeface="+mn-lt"/>
                          <a:ea typeface="+mn-ea"/>
                          <a:cs typeface="+mn-cs"/>
                        </a:rPr>
                        <a:t>Beam interruption</a:t>
                      </a:r>
                    </a:p>
                    <a:p>
                      <a:r>
                        <a:rPr lang="en-GB" sz="1100" kern="1200" dirty="0">
                          <a:solidFill>
                            <a:schemeClr val="tx1"/>
                          </a:solidFill>
                          <a:effectLst/>
                          <a:latin typeface="+mn-lt"/>
                          <a:ea typeface="+mn-ea"/>
                          <a:cs typeface="+mn-cs"/>
                        </a:rPr>
                        <a:t>prediction</a:t>
                      </a:r>
                    </a:p>
                    <a:p>
                      <a:pPr fontAlgn="base"/>
                      <a:endParaRPr lang="en-GB" sz="1100" kern="1200" dirty="0">
                        <a:solidFill>
                          <a:schemeClr val="tx1"/>
                        </a:solidFill>
                        <a:effectLst/>
                        <a:latin typeface="+mn-lt"/>
                        <a:ea typeface="+mn-ea"/>
                        <a:cs typeface="+mn-cs"/>
                      </a:endParaRPr>
                    </a:p>
                  </a:txBody>
                  <a:tcPr marL="56511" marR="56511" marT="28255" marB="28255" anchor="ctr"/>
                </a:tc>
                <a:tc>
                  <a:txBody>
                    <a:bodyPr/>
                    <a:lstStyle/>
                    <a:p>
                      <a:r>
                        <a:rPr lang="en-GB" sz="1100" kern="1200" dirty="0">
                          <a:solidFill>
                            <a:schemeClr val="tx1"/>
                          </a:solidFill>
                          <a:effectLst/>
                          <a:latin typeface="+mn-lt"/>
                          <a:ea typeface="+mn-ea"/>
                          <a:cs typeface="+mn-cs"/>
                        </a:rPr>
                        <a:t>The dataset includes 6987</a:t>
                      </a:r>
                    </a:p>
                    <a:p>
                      <a:r>
                        <a:rPr lang="en-GB" sz="1100" kern="1200" dirty="0">
                          <a:solidFill>
                            <a:schemeClr val="tx1"/>
                          </a:solidFill>
                          <a:effectLst/>
                          <a:latin typeface="+mn-lt"/>
                          <a:ea typeface="+mn-ea"/>
                          <a:cs typeface="+mn-cs"/>
                        </a:rPr>
                        <a:t>trip-related files and 1699 </a:t>
                      </a:r>
                      <a:r>
                        <a:rPr lang="en-GB" sz="1100" kern="1200" dirty="0" err="1">
                          <a:solidFill>
                            <a:schemeClr val="tx1"/>
                          </a:solidFill>
                          <a:effectLst/>
                          <a:latin typeface="+mn-lt"/>
                          <a:ea typeface="+mn-ea"/>
                          <a:cs typeface="+mn-cs"/>
                        </a:rPr>
                        <a:t>notrip</a:t>
                      </a:r>
                      <a:endParaRPr lang="en-GB" sz="1100" kern="1200" dirty="0">
                        <a:solidFill>
                          <a:schemeClr val="tx1"/>
                        </a:solidFill>
                        <a:effectLst/>
                        <a:latin typeface="+mn-lt"/>
                        <a:ea typeface="+mn-ea"/>
                        <a:cs typeface="+mn-cs"/>
                      </a:endParaRPr>
                    </a:p>
                    <a:p>
                      <a:r>
                        <a:rPr lang="en-GB" sz="1100" kern="1200" dirty="0">
                          <a:solidFill>
                            <a:schemeClr val="tx1"/>
                          </a:solidFill>
                          <a:effectLst/>
                          <a:latin typeface="+mn-lt"/>
                          <a:ea typeface="+mn-ea"/>
                          <a:cs typeface="+mn-cs"/>
                        </a:rPr>
                        <a:t>files, with each pulse represented</a:t>
                      </a:r>
                    </a:p>
                    <a:p>
                      <a:r>
                        <a:rPr lang="en-GB" sz="1100" kern="1200" dirty="0">
                          <a:solidFill>
                            <a:schemeClr val="tx1"/>
                          </a:solidFill>
                          <a:effectLst/>
                          <a:latin typeface="+mn-lt"/>
                          <a:ea typeface="+mn-ea"/>
                          <a:cs typeface="+mn-cs"/>
                        </a:rPr>
                        <a:t>as a waveform of 120000 data</a:t>
                      </a:r>
                    </a:p>
                    <a:p>
                      <a:r>
                        <a:rPr lang="en-GB" sz="1100" kern="1200" dirty="0">
                          <a:solidFill>
                            <a:schemeClr val="tx1"/>
                          </a:solidFill>
                          <a:effectLst/>
                          <a:latin typeface="+mn-lt"/>
                          <a:ea typeface="+mn-ea"/>
                          <a:cs typeface="+mn-cs"/>
                        </a:rPr>
                        <a:t>points</a:t>
                      </a:r>
                    </a:p>
                    <a:p>
                      <a:pPr fontAlgn="base"/>
                      <a:endParaRPr lang="en-GB" sz="1100" kern="1200" dirty="0">
                        <a:solidFill>
                          <a:schemeClr val="tx1"/>
                        </a:solidFill>
                        <a:effectLst/>
                        <a:latin typeface="+mn-lt"/>
                        <a:ea typeface="+mn-ea"/>
                        <a:cs typeface="+mn-cs"/>
                      </a:endParaRPr>
                    </a:p>
                  </a:txBody>
                  <a:tcPr marL="56511" marR="56511" marT="28255" marB="28255" anchor="ctr"/>
                </a:tc>
                <a:tc>
                  <a:txBody>
                    <a:bodyPr/>
                    <a:lstStyle/>
                    <a:p>
                      <a:r>
                        <a:rPr lang="en-GB" sz="1100" kern="1200" dirty="0">
                          <a:solidFill>
                            <a:schemeClr val="tx1"/>
                          </a:solidFill>
                          <a:effectLst/>
                          <a:latin typeface="+mn-lt"/>
                          <a:ea typeface="+mn-ea"/>
                          <a:cs typeface="+mn-cs"/>
                        </a:rPr>
                        <a:t>RF with techniques like</a:t>
                      </a:r>
                    </a:p>
                    <a:p>
                      <a:r>
                        <a:rPr lang="en-GB" sz="1100" kern="1200" dirty="0">
                          <a:solidFill>
                            <a:schemeClr val="tx1"/>
                          </a:solidFill>
                          <a:effectLst/>
                          <a:latin typeface="+mn-lt"/>
                          <a:ea typeface="+mn-ea"/>
                          <a:cs typeface="+mn-cs"/>
                        </a:rPr>
                        <a:t>FFT PCA for feature</a:t>
                      </a:r>
                    </a:p>
                    <a:p>
                      <a:r>
                        <a:rPr lang="en-GB" sz="1100" kern="1200" dirty="0">
                          <a:solidFill>
                            <a:schemeClr val="tx1"/>
                          </a:solidFill>
                          <a:effectLst/>
                          <a:latin typeface="+mn-lt"/>
                          <a:ea typeface="+mn-ea"/>
                          <a:cs typeface="+mn-cs"/>
                        </a:rPr>
                        <a:t>Selection.</a:t>
                      </a:r>
                    </a:p>
                  </a:txBody>
                  <a:tcPr marL="56511" marR="56511" marT="28255" marB="28255" anchor="ctr"/>
                </a:tc>
                <a:tc>
                  <a:txBody>
                    <a:bodyPr/>
                    <a:lstStyle/>
                    <a:p>
                      <a:r>
                        <a:rPr lang="en-GB" sz="1100" kern="1200" dirty="0">
                          <a:solidFill>
                            <a:schemeClr val="tx1"/>
                          </a:solidFill>
                          <a:effectLst/>
                          <a:latin typeface="+mn-lt"/>
                          <a:ea typeface="+mn-ea"/>
                          <a:cs typeface="+mn-cs"/>
                        </a:rPr>
                        <a:t>RF distinguished normal and pre-failure conditions with precision of 0.84 and recall of 0.57 for NBL, and precision of 0.96 and recall of 0.59 for BL.</a:t>
                      </a:r>
                    </a:p>
                    <a:p>
                      <a:pPr fontAlgn="base"/>
                      <a:endParaRPr lang="en-GB" sz="1100" kern="1200" dirty="0">
                        <a:solidFill>
                          <a:schemeClr val="tx1"/>
                        </a:solidFill>
                        <a:effectLst/>
                        <a:latin typeface="+mn-lt"/>
                        <a:ea typeface="+mn-ea"/>
                        <a:cs typeface="+mn-cs"/>
                      </a:endParaRPr>
                    </a:p>
                  </a:txBody>
                  <a:tcPr marL="56511" marR="56511" marT="28255" marB="28255" anchor="ctr"/>
                </a:tc>
                <a:extLst>
                  <a:ext uri="{0D108BD9-81ED-4DB2-BD59-A6C34878D82A}">
                    <a16:rowId xmlns:a16="http://schemas.microsoft.com/office/drawing/2014/main" val="776733983"/>
                  </a:ext>
                </a:extLst>
              </a:tr>
              <a:tr h="1231200">
                <a:tc>
                  <a:txBody>
                    <a:bodyPr/>
                    <a:lstStyle/>
                    <a:p>
                      <a:r>
                        <a:rPr lang="en-GB" sz="1100" kern="1200" dirty="0">
                          <a:solidFill>
                            <a:schemeClr val="tx1"/>
                          </a:solidFill>
                          <a:effectLst/>
                          <a:latin typeface="+mn-lt"/>
                          <a:ea typeface="+mn-ea"/>
                          <a:cs typeface="+mn-cs"/>
                        </a:rPr>
                        <a:t>JP: Improvements of pre-emptive</a:t>
                      </a:r>
                    </a:p>
                    <a:p>
                      <a:r>
                        <a:rPr lang="en-GB" sz="1100" kern="1200" dirty="0">
                          <a:solidFill>
                            <a:schemeClr val="tx1"/>
                          </a:solidFill>
                          <a:effectLst/>
                          <a:latin typeface="+mn-lt"/>
                          <a:ea typeface="+mn-ea"/>
                          <a:cs typeface="+mn-cs"/>
                        </a:rPr>
                        <a:t>identification of particle accelerator failures using binary classifiers</a:t>
                      </a:r>
                    </a:p>
                    <a:p>
                      <a:r>
                        <a:rPr lang="en-GB" sz="1100" kern="1200" dirty="0">
                          <a:solidFill>
                            <a:schemeClr val="tx1"/>
                          </a:solidFill>
                          <a:effectLst/>
                          <a:latin typeface="+mn-lt"/>
                          <a:ea typeface="+mn-ea"/>
                          <a:cs typeface="+mn-cs"/>
                        </a:rPr>
                        <a:t>and dimensionality reduction,</a:t>
                      </a:r>
                    </a:p>
                  </a:txBody>
                  <a:tcPr marL="56511" marR="56511" marT="28255" marB="28255" anchor="ctr"/>
                </a:tc>
                <a:tc>
                  <a:txBody>
                    <a:bodyPr/>
                    <a:lstStyle/>
                    <a:p>
                      <a:r>
                        <a:rPr lang="en-GB" sz="1100" kern="1200" dirty="0">
                          <a:solidFill>
                            <a:schemeClr val="tx1"/>
                          </a:solidFill>
                          <a:effectLst/>
                          <a:latin typeface="+mn-lt"/>
                          <a:ea typeface="+mn-ea"/>
                          <a:cs typeface="+mn-cs"/>
                        </a:rPr>
                        <a:t>To enhance previous work done “shown above”</a:t>
                      </a:r>
                    </a:p>
                  </a:txBody>
                  <a:tcPr marL="56511" marR="56511" marT="28255" marB="28255" anchor="ctr"/>
                </a:tc>
                <a:tc>
                  <a:txBody>
                    <a:bodyPr/>
                    <a:lstStyle/>
                    <a:p>
                      <a:r>
                        <a:rPr lang="en-GB" sz="1100" kern="1200" dirty="0">
                          <a:solidFill>
                            <a:schemeClr val="tx1"/>
                          </a:solidFill>
                          <a:effectLst/>
                          <a:latin typeface="+mn-lt"/>
                          <a:ea typeface="+mn-ea"/>
                          <a:cs typeface="+mn-cs"/>
                        </a:rPr>
                        <a:t>Beam pulses from SNS, over 15</a:t>
                      </a:r>
                    </a:p>
                    <a:p>
                      <a:r>
                        <a:rPr lang="en-GB" sz="1100" kern="1200" dirty="0">
                          <a:solidFill>
                            <a:schemeClr val="tx1"/>
                          </a:solidFill>
                          <a:effectLst/>
                          <a:latin typeface="+mn-lt"/>
                          <a:ea typeface="+mn-ea"/>
                          <a:cs typeface="+mn-cs"/>
                        </a:rPr>
                        <a:t>days collecting 15,000 waveforms</a:t>
                      </a:r>
                    </a:p>
                    <a:p>
                      <a:r>
                        <a:rPr lang="en-GB" sz="1100" kern="1200" dirty="0">
                          <a:solidFill>
                            <a:schemeClr val="tx1"/>
                          </a:solidFill>
                          <a:effectLst/>
                          <a:latin typeface="+mn-lt"/>
                          <a:ea typeface="+mn-ea"/>
                          <a:cs typeface="+mn-cs"/>
                        </a:rPr>
                        <a:t>(half good pulses and half bad</a:t>
                      </a:r>
                    </a:p>
                    <a:p>
                      <a:r>
                        <a:rPr lang="en-GB" sz="1100" kern="1200" dirty="0">
                          <a:solidFill>
                            <a:schemeClr val="tx1"/>
                          </a:solidFill>
                          <a:effectLst/>
                          <a:latin typeface="+mn-lt"/>
                          <a:ea typeface="+mn-ea"/>
                          <a:cs typeface="+mn-cs"/>
                        </a:rPr>
                        <a:t>pulses).</a:t>
                      </a:r>
                    </a:p>
                  </a:txBody>
                  <a:tcPr marL="56511" marR="56511" marT="28255" marB="28255" anchor="ctr"/>
                </a:tc>
                <a:tc>
                  <a:txBody>
                    <a:bodyPr/>
                    <a:lstStyle/>
                    <a:p>
                      <a:r>
                        <a:rPr lang="en-GB" sz="1100" kern="1200" dirty="0" err="1">
                          <a:solidFill>
                            <a:schemeClr val="tx1"/>
                          </a:solidFill>
                          <a:effectLst/>
                          <a:latin typeface="+mn-lt"/>
                          <a:ea typeface="+mn-ea"/>
                          <a:cs typeface="+mn-cs"/>
                        </a:rPr>
                        <a:t>kNN</a:t>
                      </a:r>
                      <a:r>
                        <a:rPr lang="en-GB" sz="1100" kern="1200" dirty="0">
                          <a:solidFill>
                            <a:schemeClr val="tx1"/>
                          </a:solidFill>
                          <a:effectLst/>
                          <a:latin typeface="+mn-lt"/>
                          <a:ea typeface="+mn-ea"/>
                          <a:cs typeface="+mn-cs"/>
                        </a:rPr>
                        <a:t>, DT, RF, Gradient</a:t>
                      </a:r>
                    </a:p>
                    <a:p>
                      <a:r>
                        <a:rPr lang="en-GB" sz="1100" kern="1200" dirty="0">
                          <a:solidFill>
                            <a:schemeClr val="tx1"/>
                          </a:solidFill>
                          <a:effectLst/>
                          <a:latin typeface="+mn-lt"/>
                          <a:ea typeface="+mn-ea"/>
                          <a:cs typeface="+mn-cs"/>
                        </a:rPr>
                        <a:t>Boost, Logistic</a:t>
                      </a:r>
                    </a:p>
                    <a:p>
                      <a:r>
                        <a:rPr lang="en-GB" sz="1100" kern="1200" dirty="0">
                          <a:solidFill>
                            <a:schemeClr val="tx1"/>
                          </a:solidFill>
                          <a:effectLst/>
                          <a:latin typeface="+mn-lt"/>
                          <a:ea typeface="+mn-ea"/>
                          <a:cs typeface="+mn-cs"/>
                        </a:rPr>
                        <a:t>Regression, NN and</a:t>
                      </a:r>
                    </a:p>
                    <a:p>
                      <a:r>
                        <a:rPr lang="en-GB" sz="1100" kern="1200" dirty="0">
                          <a:solidFill>
                            <a:schemeClr val="tx1"/>
                          </a:solidFill>
                          <a:effectLst/>
                          <a:latin typeface="+mn-lt"/>
                          <a:ea typeface="+mn-ea"/>
                          <a:cs typeface="+mn-cs"/>
                        </a:rPr>
                        <a:t>LSVM</a:t>
                      </a:r>
                    </a:p>
                  </a:txBody>
                  <a:tcPr marL="56511" marR="56511" marT="28255" marB="28255" anchor="ctr"/>
                </a:tc>
                <a:tc>
                  <a:txBody>
                    <a:bodyPr/>
                    <a:lstStyle/>
                    <a:p>
                      <a:r>
                        <a:rPr lang="en-GB" sz="1100" kern="1200" dirty="0">
                          <a:solidFill>
                            <a:schemeClr val="tx1"/>
                          </a:solidFill>
                          <a:effectLst/>
                          <a:latin typeface="+mn-lt"/>
                          <a:ea typeface="+mn-ea"/>
                          <a:cs typeface="+mn-cs"/>
                        </a:rPr>
                        <a:t>The Logistic Regression demonstrated the highest performance with a 79.5% accuracy in correctly identifying true negatives (bad pulses). Further refinement of datasets and tuning classifier parameters improved accuracy up to 92% for bad pulse classification.</a:t>
                      </a:r>
                    </a:p>
                  </a:txBody>
                  <a:tcPr marL="56511" marR="56511" marT="28255" marB="28255" anchor="ctr"/>
                </a:tc>
                <a:extLst>
                  <a:ext uri="{0D108BD9-81ED-4DB2-BD59-A6C34878D82A}">
                    <a16:rowId xmlns:a16="http://schemas.microsoft.com/office/drawing/2014/main" val="2662061956"/>
                  </a:ext>
                </a:extLst>
              </a:tr>
              <a:tr h="1231200">
                <a:tc>
                  <a:txBody>
                    <a:bodyPr/>
                    <a:lstStyle/>
                    <a:p>
                      <a:r>
                        <a:rPr lang="en-GB" sz="1100" kern="1200" dirty="0">
                          <a:solidFill>
                            <a:schemeClr val="tx1"/>
                          </a:solidFill>
                          <a:effectLst/>
                          <a:latin typeface="+mn-lt"/>
                          <a:ea typeface="+mn-ea"/>
                          <a:cs typeface="+mn-cs"/>
                        </a:rPr>
                        <a:t>Machine learning for time</a:t>
                      </a:r>
                    </a:p>
                    <a:p>
                      <a:r>
                        <a:rPr lang="en-GB" sz="1100" kern="1200" dirty="0">
                          <a:solidFill>
                            <a:schemeClr val="tx1"/>
                          </a:solidFill>
                          <a:effectLst/>
                          <a:latin typeface="+mn-lt"/>
                          <a:ea typeface="+mn-ea"/>
                          <a:cs typeface="+mn-cs"/>
                        </a:rPr>
                        <a:t>series prediction of an accelerator beam to recognize equipment malfunction</a:t>
                      </a:r>
                    </a:p>
                    <a:p>
                      <a:endParaRPr lang="en-GB" sz="1100" kern="1200" dirty="0">
                        <a:solidFill>
                          <a:schemeClr val="tx1"/>
                        </a:solidFill>
                        <a:effectLst/>
                        <a:latin typeface="+mn-lt"/>
                        <a:ea typeface="+mn-ea"/>
                        <a:cs typeface="+mn-cs"/>
                      </a:endParaRPr>
                    </a:p>
                  </a:txBody>
                  <a:tcPr marL="56511" marR="56511" marT="28255" marB="28255" anchor="ctr"/>
                </a:tc>
                <a:tc>
                  <a:txBody>
                    <a:bodyPr/>
                    <a:lstStyle/>
                    <a:p>
                      <a:r>
                        <a:rPr lang="en-GB" sz="1100" kern="1200" dirty="0">
                          <a:solidFill>
                            <a:schemeClr val="tx1"/>
                          </a:solidFill>
                          <a:effectLst/>
                          <a:latin typeface="+mn-lt"/>
                          <a:ea typeface="+mn-ea"/>
                          <a:cs typeface="+mn-cs"/>
                        </a:rPr>
                        <a:t>Beam interruption</a:t>
                      </a:r>
                    </a:p>
                    <a:p>
                      <a:r>
                        <a:rPr lang="en-GB" sz="1100" kern="1200" dirty="0">
                          <a:solidFill>
                            <a:schemeClr val="tx1"/>
                          </a:solidFill>
                          <a:effectLst/>
                          <a:latin typeface="+mn-lt"/>
                          <a:ea typeface="+mn-ea"/>
                          <a:cs typeface="+mn-cs"/>
                        </a:rPr>
                        <a:t>prediction</a:t>
                      </a:r>
                    </a:p>
                    <a:p>
                      <a:endParaRPr lang="en-GB" sz="1100" kern="1200" dirty="0">
                        <a:solidFill>
                          <a:schemeClr val="tx1"/>
                        </a:solidFill>
                        <a:effectLst/>
                        <a:latin typeface="+mn-lt"/>
                        <a:ea typeface="+mn-ea"/>
                        <a:cs typeface="+mn-cs"/>
                      </a:endParaRPr>
                    </a:p>
                  </a:txBody>
                  <a:tcPr marL="56511" marR="56511" marT="28255" marB="28255" anchor="ctr"/>
                </a:tc>
                <a:tc>
                  <a:txBody>
                    <a:bodyPr/>
                    <a:lstStyle/>
                    <a:p>
                      <a:r>
                        <a:rPr lang="en-GB" sz="1100" kern="1200" dirty="0">
                          <a:solidFill>
                            <a:schemeClr val="tx1"/>
                          </a:solidFill>
                          <a:effectLst/>
                          <a:latin typeface="+mn-lt"/>
                          <a:ea typeface="+mn-ea"/>
                          <a:cs typeface="+mn-cs"/>
                        </a:rPr>
                        <a:t>Acquired data from various diagnostics and MPS, including beam current waveforms before, during, and after errant beam pulses.</a:t>
                      </a:r>
                    </a:p>
                    <a:p>
                      <a:endParaRPr lang="en-GB" sz="1100" kern="1200" dirty="0">
                        <a:solidFill>
                          <a:schemeClr val="tx1"/>
                        </a:solidFill>
                        <a:effectLst/>
                        <a:latin typeface="+mn-lt"/>
                        <a:ea typeface="+mn-ea"/>
                        <a:cs typeface="+mn-cs"/>
                      </a:endParaRPr>
                    </a:p>
                  </a:txBody>
                  <a:tcPr marL="56511" marR="56511" marT="28255" marB="28255" anchor="ctr"/>
                </a:tc>
                <a:tc>
                  <a:txBody>
                    <a:bodyPr/>
                    <a:lstStyle/>
                    <a:p>
                      <a:r>
                        <a:rPr lang="en-GB" sz="1100" kern="1200" dirty="0">
                          <a:solidFill>
                            <a:schemeClr val="tx1"/>
                          </a:solidFill>
                          <a:effectLst/>
                          <a:latin typeface="+mn-lt"/>
                          <a:ea typeface="+mn-ea"/>
                          <a:cs typeface="+mn-cs"/>
                        </a:rPr>
                        <a:t>Employing ML techniques for anomaly detection (</a:t>
                      </a:r>
                      <a:r>
                        <a:rPr lang="en-GB" sz="1100" kern="1200" dirty="0" err="1">
                          <a:solidFill>
                            <a:schemeClr val="tx1"/>
                          </a:solidFill>
                          <a:effectLst/>
                          <a:latin typeface="+mn-lt"/>
                          <a:ea typeface="+mn-ea"/>
                          <a:cs typeface="+mn-cs"/>
                        </a:rPr>
                        <a:t>kNN</a:t>
                      </a:r>
                      <a:r>
                        <a:rPr lang="en-GB" sz="1100" kern="1200" dirty="0">
                          <a:solidFill>
                            <a:schemeClr val="tx1"/>
                          </a:solidFill>
                          <a:effectLst/>
                          <a:latin typeface="+mn-lt"/>
                          <a:ea typeface="+mn-ea"/>
                          <a:cs typeface="+mn-cs"/>
                        </a:rPr>
                        <a:t>, DT, RF, gradient boosts, LSVM, </a:t>
                      </a:r>
                      <a:r>
                        <a:rPr lang="en-GB" sz="1100" kern="1200" dirty="0" err="1">
                          <a:solidFill>
                            <a:schemeClr val="tx1"/>
                          </a:solidFill>
                          <a:effectLst/>
                          <a:latin typeface="+mn-lt"/>
                          <a:ea typeface="+mn-ea"/>
                          <a:cs typeface="+mn-cs"/>
                        </a:rPr>
                        <a:t>perceptrons</a:t>
                      </a:r>
                      <a:r>
                        <a:rPr lang="en-GB" sz="1100" kern="1200" dirty="0">
                          <a:solidFill>
                            <a:schemeClr val="tx1"/>
                          </a:solidFill>
                          <a:effectLst/>
                          <a:latin typeface="+mn-lt"/>
                          <a:ea typeface="+mn-ea"/>
                          <a:cs typeface="+mn-cs"/>
                        </a:rPr>
                        <a:t>, neural networks and logistic regression) then choosing the best to utilize LSTM autoencoders for the prediction of beam loss.</a:t>
                      </a:r>
                    </a:p>
                  </a:txBody>
                  <a:tcPr marL="56511" marR="56511" marT="28255" marB="28255" anchor="ctr"/>
                </a:tc>
                <a:tc>
                  <a:txBody>
                    <a:bodyPr/>
                    <a:lstStyle/>
                    <a:p>
                      <a:r>
                        <a:rPr lang="en-GB" sz="1100" kern="1200" dirty="0">
                          <a:solidFill>
                            <a:schemeClr val="tx1"/>
                          </a:solidFill>
                          <a:effectLst/>
                          <a:latin typeface="+mn-lt"/>
                          <a:ea typeface="+mn-ea"/>
                          <a:cs typeface="+mn-cs"/>
                        </a:rPr>
                        <a:t>The best classifier was logistic regression with 79.5% precision for true negative prediction. When datasets were filtered and </a:t>
                      </a:r>
                      <a:r>
                        <a:rPr lang="en-GB" sz="1100" kern="1200" dirty="0" err="1">
                          <a:solidFill>
                            <a:schemeClr val="tx1"/>
                          </a:solidFill>
                          <a:effectLst/>
                          <a:latin typeface="+mn-lt"/>
                          <a:ea typeface="+mn-ea"/>
                          <a:cs typeface="+mn-cs"/>
                        </a:rPr>
                        <a:t>analyzed</a:t>
                      </a:r>
                      <a:r>
                        <a:rPr lang="en-GB" sz="1100" kern="1200" dirty="0">
                          <a:solidFill>
                            <a:schemeClr val="tx1"/>
                          </a:solidFill>
                          <a:effectLst/>
                          <a:latin typeface="+mn-lt"/>
                          <a:ea typeface="+mn-ea"/>
                          <a:cs typeface="+mn-cs"/>
                        </a:rPr>
                        <a:t> with LSTM, true negative prediction accuracy reached up to 91.9%, though the false negative rate was around 8%, which was considered too high.</a:t>
                      </a:r>
                    </a:p>
                  </a:txBody>
                  <a:tcPr marL="56511" marR="56511" marT="28255" marB="28255" anchor="ctr"/>
                </a:tc>
                <a:extLst>
                  <a:ext uri="{0D108BD9-81ED-4DB2-BD59-A6C34878D82A}">
                    <a16:rowId xmlns:a16="http://schemas.microsoft.com/office/drawing/2014/main" val="4066001469"/>
                  </a:ext>
                </a:extLst>
              </a:tr>
            </a:tbl>
          </a:graphicData>
        </a:graphic>
      </p:graphicFrame>
    </p:spTree>
    <p:extLst>
      <p:ext uri="{BB962C8B-B14F-4D97-AF65-F5344CB8AC3E}">
        <p14:creationId xmlns:p14="http://schemas.microsoft.com/office/powerpoint/2010/main" val="3997903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Literature review 	</a:t>
            </a:r>
          </a:p>
        </p:txBody>
      </p:sp>
      <p:graphicFrame>
        <p:nvGraphicFramePr>
          <p:cNvPr id="10" name="Table 9">
            <a:extLst>
              <a:ext uri="{FF2B5EF4-FFF2-40B4-BE49-F238E27FC236}">
                <a16:creationId xmlns:a16="http://schemas.microsoft.com/office/drawing/2014/main" id="{B7BBD2AD-2129-2E46-C66D-F7BAA3E62A96}"/>
              </a:ext>
            </a:extLst>
          </p:cNvPr>
          <p:cNvGraphicFramePr>
            <a:graphicFrameLocks noGrp="1"/>
          </p:cNvGraphicFramePr>
          <p:nvPr>
            <p:extLst>
              <p:ext uri="{D42A27DB-BD31-4B8C-83A1-F6EECF244321}">
                <p14:modId xmlns:p14="http://schemas.microsoft.com/office/powerpoint/2010/main" val="3049545216"/>
              </p:ext>
            </p:extLst>
          </p:nvPr>
        </p:nvGraphicFramePr>
        <p:xfrm>
          <a:off x="344383" y="1148732"/>
          <a:ext cx="10925301" cy="4084864"/>
        </p:xfrm>
        <a:graphic>
          <a:graphicData uri="http://schemas.openxmlformats.org/drawingml/2006/table">
            <a:tbl>
              <a:tblPr>
                <a:tableStyleId>{5940675A-B579-460E-94D1-54222C63F5DA}</a:tableStyleId>
              </a:tblPr>
              <a:tblGrid>
                <a:gridCol w="1910986">
                  <a:extLst>
                    <a:ext uri="{9D8B030D-6E8A-4147-A177-3AD203B41FA5}">
                      <a16:colId xmlns:a16="http://schemas.microsoft.com/office/drawing/2014/main" val="3999550710"/>
                    </a:ext>
                  </a:extLst>
                </a:gridCol>
                <a:gridCol w="1910986">
                  <a:extLst>
                    <a:ext uri="{9D8B030D-6E8A-4147-A177-3AD203B41FA5}">
                      <a16:colId xmlns:a16="http://schemas.microsoft.com/office/drawing/2014/main" val="952683111"/>
                    </a:ext>
                  </a:extLst>
                </a:gridCol>
                <a:gridCol w="2365074">
                  <a:extLst>
                    <a:ext uri="{9D8B030D-6E8A-4147-A177-3AD203B41FA5}">
                      <a16:colId xmlns:a16="http://schemas.microsoft.com/office/drawing/2014/main" val="2203559857"/>
                    </a:ext>
                  </a:extLst>
                </a:gridCol>
                <a:gridCol w="1911927">
                  <a:extLst>
                    <a:ext uri="{9D8B030D-6E8A-4147-A177-3AD203B41FA5}">
                      <a16:colId xmlns:a16="http://schemas.microsoft.com/office/drawing/2014/main" val="1395119104"/>
                    </a:ext>
                  </a:extLst>
                </a:gridCol>
                <a:gridCol w="2826328">
                  <a:extLst>
                    <a:ext uri="{9D8B030D-6E8A-4147-A177-3AD203B41FA5}">
                      <a16:colId xmlns:a16="http://schemas.microsoft.com/office/drawing/2014/main" val="3975790286"/>
                    </a:ext>
                  </a:extLst>
                </a:gridCol>
              </a:tblGrid>
              <a:tr h="226044">
                <a:tc>
                  <a:txBody>
                    <a:bodyPr/>
                    <a:lstStyle/>
                    <a:p>
                      <a:pPr fontAlgn="b"/>
                      <a:r>
                        <a:rPr lang="en-GB" sz="1100" b="1" dirty="0">
                          <a:effectLst/>
                        </a:rPr>
                        <a:t>Reference</a:t>
                      </a:r>
                    </a:p>
                  </a:txBody>
                  <a:tcPr marL="56511" marR="56511" marT="28255" marB="28255" anchor="b"/>
                </a:tc>
                <a:tc>
                  <a:txBody>
                    <a:bodyPr/>
                    <a:lstStyle/>
                    <a:p>
                      <a:pPr fontAlgn="b"/>
                      <a:r>
                        <a:rPr lang="en-GB" sz="1100" b="1" dirty="0">
                          <a:effectLst/>
                        </a:rPr>
                        <a:t>Aim</a:t>
                      </a:r>
                    </a:p>
                  </a:txBody>
                  <a:tcPr marL="56511" marR="56511" marT="28255" marB="28255" anchor="b"/>
                </a:tc>
                <a:tc>
                  <a:txBody>
                    <a:bodyPr/>
                    <a:lstStyle/>
                    <a:p>
                      <a:pPr fontAlgn="b"/>
                      <a:r>
                        <a:rPr lang="en-GB" sz="1100" b="1" dirty="0">
                          <a:effectLst/>
                        </a:rPr>
                        <a:t>Dataset(s)</a:t>
                      </a:r>
                    </a:p>
                  </a:txBody>
                  <a:tcPr marL="56511" marR="56511" marT="28255" marB="28255" anchor="b"/>
                </a:tc>
                <a:tc>
                  <a:txBody>
                    <a:bodyPr/>
                    <a:lstStyle/>
                    <a:p>
                      <a:pPr fontAlgn="b"/>
                      <a:r>
                        <a:rPr lang="en-GB" sz="1100" b="1" dirty="0">
                          <a:effectLst/>
                        </a:rPr>
                        <a:t>Model(s)</a:t>
                      </a:r>
                    </a:p>
                  </a:txBody>
                  <a:tcPr marL="56511" marR="56511" marT="28255" marB="28255" anchor="b"/>
                </a:tc>
                <a:tc>
                  <a:txBody>
                    <a:bodyPr/>
                    <a:lstStyle/>
                    <a:p>
                      <a:pPr fontAlgn="b"/>
                      <a:r>
                        <a:rPr lang="en-GB" sz="1100" b="1" dirty="0">
                          <a:effectLst/>
                        </a:rPr>
                        <a:t>Results</a:t>
                      </a:r>
                    </a:p>
                  </a:txBody>
                  <a:tcPr marL="56511" marR="56511" marT="28255" marB="28255" anchor="b"/>
                </a:tc>
                <a:extLst>
                  <a:ext uri="{0D108BD9-81ED-4DB2-BD59-A6C34878D82A}">
                    <a16:rowId xmlns:a16="http://schemas.microsoft.com/office/drawing/2014/main" val="562274714"/>
                  </a:ext>
                </a:extLst>
              </a:tr>
              <a:tr h="857785">
                <a:tc>
                  <a:txBody>
                    <a:bodyPr/>
                    <a:lstStyle/>
                    <a:p>
                      <a:r>
                        <a:rPr lang="en-GB" sz="1100" kern="1200" dirty="0">
                          <a:solidFill>
                            <a:schemeClr val="tx1"/>
                          </a:solidFill>
                          <a:effectLst/>
                          <a:latin typeface="+mn-lt"/>
                          <a:ea typeface="+mn-ea"/>
                          <a:cs typeface="+mn-cs"/>
                        </a:rPr>
                        <a:t>Time-series deep learning anomaly detection for particle</a:t>
                      </a:r>
                    </a:p>
                    <a:p>
                      <a:r>
                        <a:rPr lang="en-GB" sz="1100" kern="1200" dirty="0">
                          <a:solidFill>
                            <a:schemeClr val="tx1"/>
                          </a:solidFill>
                          <a:effectLst/>
                          <a:latin typeface="+mn-lt"/>
                          <a:ea typeface="+mn-ea"/>
                          <a:cs typeface="+mn-cs"/>
                        </a:rPr>
                        <a:t>accelerators,</a:t>
                      </a:r>
                    </a:p>
                  </a:txBody>
                  <a:tcPr marL="56511" marR="56511" marT="28255" marB="28255" anchor="ctr"/>
                </a:tc>
                <a:tc>
                  <a:txBody>
                    <a:bodyPr/>
                    <a:lstStyle/>
                    <a:p>
                      <a:r>
                        <a:rPr lang="en-GB" sz="1100" kern="1200" dirty="0">
                          <a:solidFill>
                            <a:schemeClr val="tx1"/>
                          </a:solidFill>
                          <a:effectLst/>
                          <a:latin typeface="+mn-lt"/>
                          <a:ea typeface="+mn-ea"/>
                          <a:cs typeface="+mn-cs"/>
                        </a:rPr>
                        <a:t>Anomaly detection</a:t>
                      </a:r>
                    </a:p>
                    <a:p>
                      <a:r>
                        <a:rPr lang="en-GB" sz="1100" kern="1200" dirty="0">
                          <a:solidFill>
                            <a:schemeClr val="tx1"/>
                          </a:solidFill>
                          <a:effectLst/>
                          <a:latin typeface="+mn-lt"/>
                          <a:ea typeface="+mn-ea"/>
                          <a:cs typeface="+mn-cs"/>
                        </a:rPr>
                        <a:t>and fault prediction</a:t>
                      </a:r>
                    </a:p>
                    <a:p>
                      <a:r>
                        <a:rPr lang="en-GB" sz="1100" kern="1200" dirty="0">
                          <a:solidFill>
                            <a:schemeClr val="tx1"/>
                          </a:solidFill>
                          <a:effectLst/>
                          <a:latin typeface="+mn-lt"/>
                          <a:ea typeface="+mn-ea"/>
                          <a:cs typeface="+mn-cs"/>
                        </a:rPr>
                        <a:t>in particle</a:t>
                      </a:r>
                    </a:p>
                    <a:p>
                      <a:r>
                        <a:rPr lang="en-GB" sz="1100" kern="1200" dirty="0">
                          <a:solidFill>
                            <a:schemeClr val="tx1"/>
                          </a:solidFill>
                          <a:effectLst/>
                          <a:latin typeface="+mn-lt"/>
                          <a:ea typeface="+mn-ea"/>
                          <a:cs typeface="+mn-cs"/>
                        </a:rPr>
                        <a:t>accelerators, focusing</a:t>
                      </a:r>
                    </a:p>
                    <a:p>
                      <a:r>
                        <a:rPr lang="en-GB" sz="1100" kern="1200" dirty="0">
                          <a:solidFill>
                            <a:schemeClr val="tx1"/>
                          </a:solidFill>
                          <a:effectLst/>
                          <a:latin typeface="+mn-lt"/>
                          <a:ea typeface="+mn-ea"/>
                          <a:cs typeface="+mn-cs"/>
                        </a:rPr>
                        <a:t>on RF control</a:t>
                      </a:r>
                    </a:p>
                    <a:p>
                      <a:r>
                        <a:rPr lang="en-GB" sz="1100" kern="1200" dirty="0">
                          <a:solidFill>
                            <a:schemeClr val="tx1"/>
                          </a:solidFill>
                          <a:effectLst/>
                          <a:latin typeface="+mn-lt"/>
                          <a:ea typeface="+mn-ea"/>
                          <a:cs typeface="+mn-cs"/>
                        </a:rPr>
                        <a:t>system.</a:t>
                      </a:r>
                    </a:p>
                  </a:txBody>
                  <a:tcPr marL="56511" marR="56511" marT="28255" marB="28255" anchor="ctr"/>
                </a:tc>
                <a:tc>
                  <a:txBody>
                    <a:bodyPr/>
                    <a:lstStyle/>
                    <a:p>
                      <a:r>
                        <a:rPr lang="en-GB" sz="1100" kern="1200" dirty="0">
                          <a:solidFill>
                            <a:schemeClr val="tx1"/>
                          </a:solidFill>
                          <a:effectLst/>
                          <a:latin typeface="+mn-lt"/>
                          <a:ea typeface="+mn-ea"/>
                          <a:cs typeface="+mn-cs"/>
                        </a:rPr>
                        <a:t>670 million data points, PVs like</a:t>
                      </a:r>
                    </a:p>
                    <a:p>
                      <a:r>
                        <a:rPr lang="en-GB" sz="1100" kern="1200" dirty="0">
                          <a:solidFill>
                            <a:schemeClr val="tx1"/>
                          </a:solidFill>
                          <a:effectLst/>
                          <a:latin typeface="+mn-lt"/>
                          <a:ea typeface="+mn-ea"/>
                          <a:cs typeface="+mn-cs"/>
                        </a:rPr>
                        <a:t>Lock and Lock Failed statuses,</a:t>
                      </a:r>
                    </a:p>
                    <a:p>
                      <a:r>
                        <a:rPr lang="en-GB" sz="1100" kern="1200" dirty="0">
                          <a:solidFill>
                            <a:schemeClr val="tx1"/>
                          </a:solidFill>
                          <a:effectLst/>
                          <a:latin typeface="+mn-lt"/>
                          <a:ea typeface="+mn-ea"/>
                          <a:cs typeface="+mn-cs"/>
                        </a:rPr>
                        <a:t>Forward RF power, Tuning motor</a:t>
                      </a:r>
                    </a:p>
                    <a:p>
                      <a:r>
                        <a:rPr lang="en-GB" sz="1100" kern="1200" dirty="0">
                          <a:solidFill>
                            <a:schemeClr val="tx1"/>
                          </a:solidFill>
                          <a:effectLst/>
                          <a:latin typeface="+mn-lt"/>
                          <a:ea typeface="+mn-ea"/>
                          <a:cs typeface="+mn-cs"/>
                        </a:rPr>
                        <a:t>direction, moving flag, and</a:t>
                      </a:r>
                    </a:p>
                    <a:p>
                      <a:r>
                        <a:rPr lang="en-GB" sz="1100" kern="1200" dirty="0">
                          <a:solidFill>
                            <a:schemeClr val="tx1"/>
                          </a:solidFill>
                          <a:effectLst/>
                          <a:latin typeface="+mn-lt"/>
                          <a:ea typeface="+mn-ea"/>
                          <a:cs typeface="+mn-cs"/>
                        </a:rPr>
                        <a:t>Cryostat liquid helium tank</a:t>
                      </a:r>
                    </a:p>
                    <a:p>
                      <a:r>
                        <a:rPr lang="en-GB" sz="1100" kern="1200" dirty="0">
                          <a:solidFill>
                            <a:schemeClr val="tx1"/>
                          </a:solidFill>
                          <a:effectLst/>
                          <a:latin typeface="+mn-lt"/>
                          <a:ea typeface="+mn-ea"/>
                          <a:cs typeface="+mn-cs"/>
                        </a:rPr>
                        <a:t>pressure.</a:t>
                      </a:r>
                    </a:p>
                  </a:txBody>
                  <a:tcPr marL="56511" marR="56511" marT="28255" marB="28255" anchor="ctr"/>
                </a:tc>
                <a:tc>
                  <a:txBody>
                    <a:bodyPr/>
                    <a:lstStyle/>
                    <a:p>
                      <a:r>
                        <a:rPr lang="en-GB" sz="1100" kern="1200" dirty="0">
                          <a:solidFill>
                            <a:schemeClr val="tx1"/>
                          </a:solidFill>
                          <a:effectLst/>
                          <a:latin typeface="+mn-lt"/>
                          <a:ea typeface="+mn-ea"/>
                          <a:cs typeface="+mn-cs"/>
                        </a:rPr>
                        <a:t>LSTM, TCN and</a:t>
                      </a:r>
                    </a:p>
                    <a:p>
                      <a:r>
                        <a:rPr lang="en-GB" sz="1100" kern="1200" dirty="0">
                          <a:solidFill>
                            <a:schemeClr val="tx1"/>
                          </a:solidFill>
                          <a:effectLst/>
                          <a:latin typeface="+mn-lt"/>
                          <a:ea typeface="+mn-ea"/>
                          <a:cs typeface="+mn-cs"/>
                        </a:rPr>
                        <a:t>Multi-variable TCN</a:t>
                      </a:r>
                    </a:p>
                  </a:txBody>
                  <a:tcPr marL="56511" marR="56511" marT="28255" marB="28255" anchor="ctr"/>
                </a:tc>
                <a:tc>
                  <a:txBody>
                    <a:bodyPr/>
                    <a:lstStyle/>
                    <a:p>
                      <a:r>
                        <a:rPr lang="en-GB" sz="1100" kern="1200" dirty="0">
                          <a:solidFill>
                            <a:schemeClr val="tx1"/>
                          </a:solidFill>
                          <a:effectLst/>
                          <a:latin typeface="+mn-lt"/>
                          <a:ea typeface="+mn-ea"/>
                          <a:cs typeface="+mn-cs"/>
                        </a:rPr>
                        <a:t>LSTM: F-score of 0.578, precision of 0.713, and recall of 0.419. TCN: F-score of 0.642, precision of 0.743, and recall of 0.507.Multi-variable TCN: Demonstrated the best results with an F-score of 0.691, precision of 0.831, and recall of 0.516.</a:t>
                      </a:r>
                    </a:p>
                  </a:txBody>
                  <a:tcPr marL="56511" marR="56511" marT="28255" marB="28255" anchor="ctr"/>
                </a:tc>
                <a:extLst>
                  <a:ext uri="{0D108BD9-81ED-4DB2-BD59-A6C34878D82A}">
                    <a16:rowId xmlns:a16="http://schemas.microsoft.com/office/drawing/2014/main" val="581652244"/>
                  </a:ext>
                </a:extLst>
              </a:tr>
              <a:tr h="1231200">
                <a:tc>
                  <a:txBody>
                    <a:bodyPr/>
                    <a:lstStyle/>
                    <a:p>
                      <a:r>
                        <a:rPr lang="en-GB" sz="1100" kern="1200" dirty="0">
                          <a:solidFill>
                            <a:schemeClr val="tx1"/>
                          </a:solidFill>
                          <a:effectLst/>
                          <a:latin typeface="+mn-lt"/>
                          <a:ea typeface="+mn-ea"/>
                          <a:cs typeface="+mn-cs"/>
                        </a:rPr>
                        <a:t>JP: Adaptive machine learning for robust diagnostics and control of time-varying particle accelerator components and</a:t>
                      </a:r>
                    </a:p>
                    <a:p>
                      <a:r>
                        <a:rPr lang="en-GB" sz="1100" kern="1200" dirty="0">
                          <a:solidFill>
                            <a:schemeClr val="tx1"/>
                          </a:solidFill>
                          <a:effectLst/>
                          <a:latin typeface="+mn-lt"/>
                          <a:ea typeface="+mn-ea"/>
                          <a:cs typeface="+mn-cs"/>
                        </a:rPr>
                        <a:t>beams</a:t>
                      </a:r>
                    </a:p>
                  </a:txBody>
                  <a:tcPr marL="56511" marR="56511" marT="28255" marB="28255" anchor="ctr"/>
                </a:tc>
                <a:tc>
                  <a:txBody>
                    <a:bodyPr/>
                    <a:lstStyle/>
                    <a:p>
                      <a:r>
                        <a:rPr lang="en-GB" sz="1100" kern="1200" dirty="0">
                          <a:solidFill>
                            <a:schemeClr val="tx1"/>
                          </a:solidFill>
                          <a:effectLst/>
                          <a:latin typeface="+mn-lt"/>
                          <a:ea typeface="+mn-ea"/>
                          <a:cs typeface="+mn-cs"/>
                        </a:rPr>
                        <a:t>Predict dynamic</a:t>
                      </a:r>
                    </a:p>
                    <a:p>
                      <a:r>
                        <a:rPr lang="en-GB" sz="1100" kern="1200" dirty="0">
                          <a:solidFill>
                            <a:schemeClr val="tx1"/>
                          </a:solidFill>
                          <a:effectLst/>
                          <a:latin typeface="+mn-lt"/>
                          <a:ea typeface="+mn-ea"/>
                          <a:cs typeface="+mn-cs"/>
                        </a:rPr>
                        <a:t>changes in system</a:t>
                      </a:r>
                    </a:p>
                    <a:p>
                      <a:r>
                        <a:rPr lang="en-GB" sz="1100" kern="1200" dirty="0">
                          <a:solidFill>
                            <a:schemeClr val="tx1"/>
                          </a:solidFill>
                          <a:effectLst/>
                          <a:latin typeface="+mn-lt"/>
                          <a:ea typeface="+mn-ea"/>
                          <a:cs typeface="+mn-cs"/>
                        </a:rPr>
                        <a:t>components and</a:t>
                      </a:r>
                    </a:p>
                    <a:p>
                      <a:r>
                        <a:rPr lang="en-GB" sz="1100" kern="1200" dirty="0">
                          <a:solidFill>
                            <a:schemeClr val="tx1"/>
                          </a:solidFill>
                          <a:effectLst/>
                          <a:latin typeface="+mn-lt"/>
                          <a:ea typeface="+mn-ea"/>
                          <a:cs typeface="+mn-cs"/>
                        </a:rPr>
                        <a:t>beam characteristics.</a:t>
                      </a:r>
                    </a:p>
                  </a:txBody>
                  <a:tcPr marL="56511" marR="56511" marT="28255" marB="28255" anchor="ctr"/>
                </a:tc>
                <a:tc>
                  <a:txBody>
                    <a:bodyPr/>
                    <a:lstStyle/>
                    <a:p>
                      <a:r>
                        <a:rPr lang="en-GB" sz="1100" kern="1200" dirty="0">
                          <a:solidFill>
                            <a:schemeClr val="tx1"/>
                          </a:solidFill>
                          <a:effectLst/>
                          <a:latin typeface="+mn-lt"/>
                          <a:ea typeface="+mn-ea"/>
                          <a:cs typeface="+mn-cs"/>
                        </a:rPr>
                        <a:t>Simulated a 22-parameter system</a:t>
                      </a:r>
                    </a:p>
                    <a:p>
                      <a:r>
                        <a:rPr lang="en-GB" sz="1100" kern="1200" dirty="0">
                          <a:solidFill>
                            <a:schemeClr val="tx1"/>
                          </a:solidFill>
                          <a:effectLst/>
                          <a:latin typeface="+mn-lt"/>
                          <a:ea typeface="+mn-ea"/>
                          <a:cs typeface="+mn-cs"/>
                        </a:rPr>
                        <a:t>in LANSCE linear accelerator</a:t>
                      </a:r>
                    </a:p>
                    <a:p>
                      <a:r>
                        <a:rPr lang="en-GB" sz="1100" kern="1200" dirty="0">
                          <a:solidFill>
                            <a:schemeClr val="tx1"/>
                          </a:solidFill>
                          <a:effectLst/>
                          <a:latin typeface="+mn-lt"/>
                          <a:ea typeface="+mn-ea"/>
                          <a:cs typeface="+mn-cs"/>
                        </a:rPr>
                        <a:t>with a potential of 1022 data</a:t>
                      </a:r>
                    </a:p>
                    <a:p>
                      <a:r>
                        <a:rPr lang="en-GB" sz="1100" kern="1200" dirty="0">
                          <a:solidFill>
                            <a:schemeClr val="tx1"/>
                          </a:solidFill>
                          <a:effectLst/>
                          <a:latin typeface="+mn-lt"/>
                          <a:ea typeface="+mn-ea"/>
                          <a:cs typeface="+mn-cs"/>
                        </a:rPr>
                        <a:t>points.</a:t>
                      </a:r>
                    </a:p>
                  </a:txBody>
                  <a:tcPr marL="56511" marR="56511" marT="28255" marB="28255" anchor="ctr"/>
                </a:tc>
                <a:tc>
                  <a:txBody>
                    <a:bodyPr/>
                    <a:lstStyle/>
                    <a:p>
                      <a:r>
                        <a:rPr lang="en-GB" sz="1100" kern="1200" dirty="0">
                          <a:solidFill>
                            <a:schemeClr val="tx1"/>
                          </a:solidFill>
                          <a:effectLst/>
                          <a:latin typeface="+mn-lt"/>
                          <a:ea typeface="+mn-ea"/>
                          <a:cs typeface="+mn-cs"/>
                        </a:rPr>
                        <a:t>The approach termed AML, combines the learning capabilities of ML models like deep neural networks with the robustness of model-independent adaptive feedback control.</a:t>
                      </a:r>
                    </a:p>
                  </a:txBody>
                  <a:tcPr marL="56511" marR="56511" marT="28255" marB="28255" anchor="ctr"/>
                </a:tc>
                <a:tc>
                  <a:txBody>
                    <a:bodyPr/>
                    <a:lstStyle/>
                    <a:p>
                      <a:r>
                        <a:rPr lang="en-GB" sz="1100" kern="1200" dirty="0">
                          <a:solidFill>
                            <a:schemeClr val="tx1"/>
                          </a:solidFill>
                          <a:effectLst/>
                          <a:latin typeface="+mn-lt"/>
                          <a:ea typeface="+mn-ea"/>
                          <a:cs typeface="+mn-cs"/>
                        </a:rPr>
                        <a:t>The model effectively tracked time-varying beam sizes in real-time, tuning input beam sizes</a:t>
                      </a:r>
                    </a:p>
                    <a:p>
                      <a:r>
                        <a:rPr lang="en-GB" sz="1100" kern="1200" dirty="0">
                          <a:solidFill>
                            <a:schemeClr val="tx1"/>
                          </a:solidFill>
                          <a:effectLst/>
                          <a:latin typeface="+mn-lt"/>
                          <a:ea typeface="+mn-ea"/>
                          <a:cs typeface="+mn-cs"/>
                        </a:rPr>
                        <a:t>based on end-of-beamline error measurements. It significantly minimized prediction errors compared to non-adaptive</a:t>
                      </a:r>
                    </a:p>
                    <a:p>
                      <a:r>
                        <a:rPr lang="en-GB" sz="1100" kern="1200" dirty="0">
                          <a:solidFill>
                            <a:schemeClr val="tx1"/>
                          </a:solidFill>
                          <a:effectLst/>
                          <a:latin typeface="+mn-lt"/>
                          <a:ea typeface="+mn-ea"/>
                          <a:cs typeface="+mn-cs"/>
                        </a:rPr>
                        <a:t>methods.</a:t>
                      </a:r>
                    </a:p>
                  </a:txBody>
                  <a:tcPr marL="56511" marR="56511" marT="28255" marB="28255" anchor="ctr"/>
                </a:tc>
                <a:extLst>
                  <a:ext uri="{0D108BD9-81ED-4DB2-BD59-A6C34878D82A}">
                    <a16:rowId xmlns:a16="http://schemas.microsoft.com/office/drawing/2014/main" val="776733983"/>
                  </a:ext>
                </a:extLst>
              </a:tr>
              <a:tr h="1231200">
                <a:tc>
                  <a:txBody>
                    <a:bodyPr/>
                    <a:lstStyle/>
                    <a:p>
                      <a:r>
                        <a:rPr lang="en-GB" sz="1100" kern="1200" dirty="0">
                          <a:solidFill>
                            <a:schemeClr val="tx1"/>
                          </a:solidFill>
                          <a:effectLst/>
                          <a:latin typeface="+mn-lt"/>
                          <a:ea typeface="+mn-ea"/>
                          <a:cs typeface="+mn-cs"/>
                        </a:rPr>
                        <a:t>JP: Uncertainty quantification</a:t>
                      </a:r>
                    </a:p>
                    <a:p>
                      <a:r>
                        <a:rPr lang="en-GB" sz="1100" kern="1200" dirty="0">
                          <a:solidFill>
                            <a:schemeClr val="tx1"/>
                          </a:solidFill>
                          <a:effectLst/>
                          <a:latin typeface="+mn-lt"/>
                          <a:ea typeface="+mn-ea"/>
                          <a:cs typeface="+mn-cs"/>
                        </a:rPr>
                        <a:t>for deep learning in particle accelerator applications,</a:t>
                      </a:r>
                    </a:p>
                    <a:p>
                      <a:endParaRPr lang="en-GB" sz="1100" kern="1200" dirty="0">
                        <a:solidFill>
                          <a:schemeClr val="tx1"/>
                        </a:solidFill>
                        <a:effectLst/>
                        <a:latin typeface="+mn-lt"/>
                        <a:ea typeface="+mn-ea"/>
                        <a:cs typeface="+mn-cs"/>
                      </a:endParaRPr>
                    </a:p>
                  </a:txBody>
                  <a:tcPr marL="56511" marR="56511" marT="28255" marB="28255" anchor="ctr"/>
                </a:tc>
                <a:tc>
                  <a:txBody>
                    <a:bodyPr/>
                    <a:lstStyle/>
                    <a:p>
                      <a:r>
                        <a:rPr lang="en-GB" sz="1100" kern="1200" dirty="0">
                          <a:solidFill>
                            <a:schemeClr val="tx1"/>
                          </a:solidFill>
                          <a:effectLst/>
                          <a:latin typeface="+mn-lt"/>
                          <a:ea typeface="+mn-ea"/>
                          <a:cs typeface="+mn-cs"/>
                        </a:rPr>
                        <a:t>Evaluate effectiveness of BNNs in estimating predictive uncertainty in particle accelerator applications and benchmark their performance against bootstrapped neural network ensembles.</a:t>
                      </a:r>
                    </a:p>
                  </a:txBody>
                  <a:tcPr marL="56511" marR="56511" marT="28255" marB="28255" anchor="ctr"/>
                </a:tc>
                <a:tc>
                  <a:txBody>
                    <a:bodyPr/>
                    <a:lstStyle/>
                    <a:p>
                      <a:r>
                        <a:rPr lang="en-GB" sz="1100" kern="1200" dirty="0">
                          <a:solidFill>
                            <a:schemeClr val="tx1"/>
                          </a:solidFill>
                          <a:effectLst/>
                          <a:latin typeface="+mn-lt"/>
                          <a:ea typeface="+mn-ea"/>
                          <a:cs typeface="+mn-cs"/>
                        </a:rPr>
                        <a:t>3500 instances of beam loss rate</a:t>
                      </a:r>
                    </a:p>
                    <a:p>
                      <a:r>
                        <a:rPr lang="en-GB" sz="1100" kern="1200" dirty="0">
                          <a:solidFill>
                            <a:schemeClr val="tx1"/>
                          </a:solidFill>
                          <a:effectLst/>
                          <a:latin typeface="+mn-lt"/>
                          <a:ea typeface="+mn-ea"/>
                          <a:cs typeface="+mn-cs"/>
                        </a:rPr>
                        <a:t>measurements, accompanied by</a:t>
                      </a:r>
                    </a:p>
                    <a:p>
                      <a:r>
                        <a:rPr lang="en-GB" sz="1100" kern="1200" dirty="0">
                          <a:solidFill>
                            <a:schemeClr val="tx1"/>
                          </a:solidFill>
                          <a:effectLst/>
                          <a:latin typeface="+mn-lt"/>
                          <a:ea typeface="+mn-ea"/>
                          <a:cs typeface="+mn-cs"/>
                        </a:rPr>
                        <a:t>the settings for the 13 adjustable</a:t>
                      </a:r>
                    </a:p>
                    <a:p>
                      <a:r>
                        <a:rPr lang="en-GB" sz="1100" kern="1200" dirty="0">
                          <a:solidFill>
                            <a:schemeClr val="tx1"/>
                          </a:solidFill>
                          <a:effectLst/>
                          <a:latin typeface="+mn-lt"/>
                          <a:ea typeface="+mn-ea"/>
                          <a:cs typeface="+mn-cs"/>
                        </a:rPr>
                        <a:t>skew quadrupoles. 3000 for</a:t>
                      </a:r>
                    </a:p>
                    <a:p>
                      <a:r>
                        <a:rPr lang="en-GB" sz="1100" kern="1200" dirty="0">
                          <a:solidFill>
                            <a:schemeClr val="tx1"/>
                          </a:solidFill>
                          <a:effectLst/>
                          <a:latin typeface="+mn-lt"/>
                          <a:ea typeface="+mn-ea"/>
                          <a:cs typeface="+mn-cs"/>
                        </a:rPr>
                        <a:t>training, 250 samples each for</a:t>
                      </a:r>
                    </a:p>
                    <a:p>
                      <a:r>
                        <a:rPr lang="en-GB" sz="1100" kern="1200" dirty="0">
                          <a:solidFill>
                            <a:schemeClr val="tx1"/>
                          </a:solidFill>
                          <a:effectLst/>
                          <a:latin typeface="+mn-lt"/>
                          <a:ea typeface="+mn-ea"/>
                          <a:cs typeface="+mn-cs"/>
                        </a:rPr>
                        <a:t>testing and validation purposes.</a:t>
                      </a:r>
                    </a:p>
                  </a:txBody>
                  <a:tcPr marL="56511" marR="56511" marT="28255" marB="28255" anchor="ctr"/>
                </a:tc>
                <a:tc>
                  <a:txBody>
                    <a:bodyPr/>
                    <a:lstStyle/>
                    <a:p>
                      <a:r>
                        <a:rPr lang="en-GB" sz="1100" kern="1200" dirty="0">
                          <a:solidFill>
                            <a:schemeClr val="tx1"/>
                          </a:solidFill>
                          <a:effectLst/>
                          <a:latin typeface="+mn-lt"/>
                          <a:ea typeface="+mn-ea"/>
                          <a:cs typeface="+mn-cs"/>
                        </a:rPr>
                        <a:t>BNN and bootstrapped ensembles of neural</a:t>
                      </a:r>
                    </a:p>
                    <a:p>
                      <a:r>
                        <a:rPr lang="en-GB" sz="1100" kern="1200" dirty="0">
                          <a:solidFill>
                            <a:schemeClr val="tx1"/>
                          </a:solidFill>
                          <a:effectLst/>
                          <a:latin typeface="+mn-lt"/>
                          <a:ea typeface="+mn-ea"/>
                          <a:cs typeface="+mn-cs"/>
                        </a:rPr>
                        <a:t>networks</a:t>
                      </a:r>
                    </a:p>
                  </a:txBody>
                  <a:tcPr marL="56511" marR="56511" marT="28255" marB="28255" anchor="ctr"/>
                </a:tc>
                <a:tc>
                  <a:txBody>
                    <a:bodyPr/>
                    <a:lstStyle/>
                    <a:p>
                      <a:r>
                        <a:rPr lang="en-GB" sz="1100" kern="1200" dirty="0">
                          <a:solidFill>
                            <a:schemeClr val="tx1"/>
                          </a:solidFill>
                          <a:effectLst/>
                          <a:latin typeface="+mn-lt"/>
                          <a:ea typeface="+mn-ea"/>
                          <a:cs typeface="+mn-cs"/>
                        </a:rPr>
                        <a:t>BNN superior to bootstrapped ensembles in terms of prediction accuracy and uncertainty</a:t>
                      </a:r>
                    </a:p>
                    <a:p>
                      <a:r>
                        <a:rPr lang="en-GB" sz="1100" kern="1200" dirty="0">
                          <a:solidFill>
                            <a:schemeClr val="tx1"/>
                          </a:solidFill>
                          <a:effectLst/>
                          <a:latin typeface="+mn-lt"/>
                          <a:ea typeface="+mn-ea"/>
                          <a:cs typeface="+mn-cs"/>
                        </a:rPr>
                        <a:t>quantification, for the SPEAR3 ring, BNNs achieved an MAE of 0.055, PICP of 0.81, and MPIW of 0.19. For the LCLS beamline, the BNNs reported an MAE of 0.025, PICP of 0.75, and MPIW of 0.16. In the LCLS-II injector scenario, BNNs reached an MAE of 0.098, with PICP of 0.77 and an MPIW of 0.244,</a:t>
                      </a:r>
                    </a:p>
                  </a:txBody>
                  <a:tcPr marL="56511" marR="56511" marT="28255" marB="28255" anchor="ctr"/>
                </a:tc>
                <a:extLst>
                  <a:ext uri="{0D108BD9-81ED-4DB2-BD59-A6C34878D82A}">
                    <a16:rowId xmlns:a16="http://schemas.microsoft.com/office/drawing/2014/main" val="2662061956"/>
                  </a:ext>
                </a:extLst>
              </a:tr>
            </a:tbl>
          </a:graphicData>
        </a:graphic>
      </p:graphicFrame>
    </p:spTree>
    <p:extLst>
      <p:ext uri="{BB962C8B-B14F-4D97-AF65-F5344CB8AC3E}">
        <p14:creationId xmlns:p14="http://schemas.microsoft.com/office/powerpoint/2010/main" val="843329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3" name="TextBox 2">
            <a:extLst>
              <a:ext uri="{FF2B5EF4-FFF2-40B4-BE49-F238E27FC236}">
                <a16:creationId xmlns:a16="http://schemas.microsoft.com/office/drawing/2014/main" id="{F54FE7C6-0093-144D-B94D-A3C06990422B}"/>
              </a:ext>
            </a:extLst>
          </p:cNvPr>
          <p:cNvSpPr txBox="1"/>
          <p:nvPr/>
        </p:nvSpPr>
        <p:spPr>
          <a:xfrm>
            <a:off x="716426" y="1999205"/>
            <a:ext cx="10893502" cy="2308324"/>
          </a:xfrm>
          <a:prstGeom prst="rect">
            <a:avLst/>
          </a:prstGeom>
          <a:noFill/>
        </p:spPr>
        <p:txBody>
          <a:bodyPr wrap="square" rtlCol="0">
            <a:spAutoFit/>
          </a:bodyPr>
          <a:lstStyle/>
          <a:p>
            <a:pPr marL="342900" indent="-342900">
              <a:buFont typeface="Wingdings" pitchFamily="2" charset="2"/>
              <a:buChar char="q"/>
            </a:pPr>
            <a:r>
              <a:rPr lang="en-US" sz="2400" b="1" dirty="0"/>
              <a:t>Introduction to SESAME Facility </a:t>
            </a:r>
          </a:p>
          <a:p>
            <a:pPr marL="342900" indent="-342900">
              <a:buFont typeface="Wingdings" pitchFamily="2" charset="2"/>
              <a:buChar char="q"/>
            </a:pPr>
            <a:r>
              <a:rPr lang="en-US" sz="2400" b="1" dirty="0"/>
              <a:t>Introduction to the problem </a:t>
            </a:r>
          </a:p>
          <a:p>
            <a:pPr marL="342900" indent="-342900">
              <a:buFont typeface="Wingdings" pitchFamily="2" charset="2"/>
              <a:buChar char="q"/>
            </a:pPr>
            <a:r>
              <a:rPr lang="en-US" sz="2400" b="1" dirty="0"/>
              <a:t>Available resources</a:t>
            </a:r>
          </a:p>
          <a:p>
            <a:pPr marL="342900" indent="-342900">
              <a:buFont typeface="Wingdings" pitchFamily="2" charset="2"/>
              <a:buChar char="q"/>
            </a:pPr>
            <a:r>
              <a:rPr lang="en-US" sz="2400" b="1" dirty="0"/>
              <a:t>Project idea</a:t>
            </a:r>
          </a:p>
          <a:p>
            <a:pPr marL="342900" indent="-342900">
              <a:buFont typeface="Wingdings" pitchFamily="2" charset="2"/>
              <a:buChar char="q"/>
            </a:pPr>
            <a:r>
              <a:rPr lang="en-US" sz="2400" b="1" dirty="0"/>
              <a:t>Similar work done  </a:t>
            </a:r>
          </a:p>
          <a:p>
            <a:pPr marL="342900" indent="-342900">
              <a:buFont typeface="Wingdings" pitchFamily="2" charset="2"/>
              <a:buChar char="q"/>
            </a:pPr>
            <a:r>
              <a:rPr lang="en-US" sz="2400" b="1" dirty="0"/>
              <a:t>Possible Contributions </a:t>
            </a:r>
            <a:endParaRPr lang="en-JO" sz="2400" b="1" dirty="0"/>
          </a:p>
        </p:txBody>
      </p:sp>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|Topics	</a:t>
            </a:r>
          </a:p>
        </p:txBody>
      </p:sp>
      <p:sp>
        <p:nvSpPr>
          <p:cNvPr id="7" name="Right Arrow 6">
            <a:extLst>
              <a:ext uri="{FF2B5EF4-FFF2-40B4-BE49-F238E27FC236}">
                <a16:creationId xmlns:a16="http://schemas.microsoft.com/office/drawing/2014/main" id="{250AB3F8-511A-94BC-CD3A-7CDA4345DFD9}"/>
              </a:ext>
            </a:extLst>
          </p:cNvPr>
          <p:cNvSpPr/>
          <p:nvPr/>
        </p:nvSpPr>
        <p:spPr>
          <a:xfrm rot="10800000">
            <a:off x="4118903" y="3928534"/>
            <a:ext cx="335666" cy="25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75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Our contribution </a:t>
            </a:r>
          </a:p>
        </p:txBody>
      </p:sp>
      <p:sp>
        <p:nvSpPr>
          <p:cNvPr id="3" name="TextBox 2">
            <a:extLst>
              <a:ext uri="{FF2B5EF4-FFF2-40B4-BE49-F238E27FC236}">
                <a16:creationId xmlns:a16="http://schemas.microsoft.com/office/drawing/2014/main" id="{BD286627-96C5-E850-2ED9-F3709F793EED}"/>
              </a:ext>
            </a:extLst>
          </p:cNvPr>
          <p:cNvSpPr txBox="1"/>
          <p:nvPr/>
        </p:nvSpPr>
        <p:spPr>
          <a:xfrm>
            <a:off x="516725" y="1341912"/>
            <a:ext cx="10479826" cy="369332"/>
          </a:xfrm>
          <a:prstGeom prst="rect">
            <a:avLst/>
          </a:prstGeom>
          <a:noFill/>
        </p:spPr>
        <p:txBody>
          <a:bodyPr wrap="square" rtlCol="0">
            <a:spAutoFit/>
          </a:bodyPr>
          <a:lstStyle/>
          <a:p>
            <a:pPr marL="285750" indent="-285750">
              <a:buFont typeface="Wingdings" pitchFamily="2" charset="2"/>
              <a:buChar char="Ø"/>
            </a:pPr>
            <a:r>
              <a:rPr lang="en-US" dirty="0"/>
              <a:t>All literature were done for top-up injection system, in our case bunch-by-bunch which is more challenging </a:t>
            </a:r>
          </a:p>
        </p:txBody>
      </p:sp>
      <p:pic>
        <p:nvPicPr>
          <p:cNvPr id="6" name="Picture 5">
            <a:extLst>
              <a:ext uri="{FF2B5EF4-FFF2-40B4-BE49-F238E27FC236}">
                <a16:creationId xmlns:a16="http://schemas.microsoft.com/office/drawing/2014/main" id="{8206420C-5005-68D6-DFBA-BB9029B7D287}"/>
              </a:ext>
            </a:extLst>
          </p:cNvPr>
          <p:cNvPicPr>
            <a:picLocks noChangeAspect="1"/>
          </p:cNvPicPr>
          <p:nvPr/>
        </p:nvPicPr>
        <p:blipFill>
          <a:blip r:embed="rId5"/>
          <a:stretch>
            <a:fillRect/>
          </a:stretch>
        </p:blipFill>
        <p:spPr>
          <a:xfrm>
            <a:off x="2162538" y="1866900"/>
            <a:ext cx="7188200" cy="1562100"/>
          </a:xfrm>
          <a:prstGeom prst="rect">
            <a:avLst/>
          </a:prstGeom>
        </p:spPr>
      </p:pic>
      <p:sp>
        <p:nvSpPr>
          <p:cNvPr id="7" name="TextBox 6">
            <a:extLst>
              <a:ext uri="{FF2B5EF4-FFF2-40B4-BE49-F238E27FC236}">
                <a16:creationId xmlns:a16="http://schemas.microsoft.com/office/drawing/2014/main" id="{B3979FAC-1B07-8D75-7143-4A21DEBDE672}"/>
              </a:ext>
            </a:extLst>
          </p:cNvPr>
          <p:cNvSpPr txBox="1"/>
          <p:nvPr/>
        </p:nvSpPr>
        <p:spPr>
          <a:xfrm>
            <a:off x="514748" y="3501242"/>
            <a:ext cx="10479826" cy="1754326"/>
          </a:xfrm>
          <a:prstGeom prst="rect">
            <a:avLst/>
          </a:prstGeom>
          <a:noFill/>
        </p:spPr>
        <p:txBody>
          <a:bodyPr wrap="square" rtlCol="0">
            <a:spAutoFit/>
          </a:bodyPr>
          <a:lstStyle/>
          <a:p>
            <a:pPr marL="285750" indent="-285750">
              <a:buFont typeface="Wingdings" pitchFamily="2" charset="2"/>
              <a:buChar char="Ø"/>
            </a:pPr>
            <a:r>
              <a:rPr lang="en-US" dirty="0"/>
              <a:t>Real world problem solution – real implementation </a:t>
            </a:r>
          </a:p>
          <a:p>
            <a:pPr marL="285750" indent="-285750">
              <a:buFont typeface="Wingdings" pitchFamily="2" charset="2"/>
              <a:buChar char="Ø"/>
            </a:pPr>
            <a:r>
              <a:rPr lang="en-US" dirty="0"/>
              <a:t>ARIMA model can be investigated in our case </a:t>
            </a:r>
          </a:p>
          <a:p>
            <a:pPr marL="285750" indent="-285750">
              <a:buFont typeface="Wingdings" pitchFamily="2" charset="2"/>
              <a:buChar char="Ø"/>
            </a:pPr>
            <a:r>
              <a:rPr lang="en-US" dirty="0"/>
              <a:t>RNN can be investigated ??</a:t>
            </a:r>
          </a:p>
          <a:p>
            <a:pPr marL="285750" indent="-285750">
              <a:buFont typeface="Wingdings" pitchFamily="2" charset="2"/>
              <a:buChar char="Ø"/>
            </a:pPr>
            <a:r>
              <a:rPr lang="en-US" dirty="0">
                <a:solidFill>
                  <a:srgbClr val="FF0000"/>
                </a:solidFill>
              </a:rPr>
              <a:t>Sub-system based classifier --- extremely difficult</a:t>
            </a:r>
          </a:p>
          <a:p>
            <a:pPr marL="285750" indent="-285750">
              <a:buFont typeface="Wingdings" pitchFamily="2" charset="2"/>
              <a:buChar char="Ø"/>
            </a:pPr>
            <a:r>
              <a:rPr lang="en-US" dirty="0"/>
              <a:t>Super clear and robust data preprocessing</a:t>
            </a:r>
          </a:p>
          <a:p>
            <a:pPr marL="285750" indent="-285750">
              <a:buFont typeface="Wingdings" pitchFamily="2" charset="2"/>
              <a:buChar char="Ø"/>
            </a:pPr>
            <a:r>
              <a:rPr lang="en-US" dirty="0"/>
              <a:t>Making dataset available </a:t>
            </a:r>
          </a:p>
        </p:txBody>
      </p:sp>
    </p:spTree>
    <p:extLst>
      <p:ext uri="{BB962C8B-B14F-4D97-AF65-F5344CB8AC3E}">
        <p14:creationId xmlns:p14="http://schemas.microsoft.com/office/powerpoint/2010/main" val="2064693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3" name="TextBox 2">
            <a:extLst>
              <a:ext uri="{FF2B5EF4-FFF2-40B4-BE49-F238E27FC236}">
                <a16:creationId xmlns:a16="http://schemas.microsoft.com/office/drawing/2014/main" id="{F54FE7C6-0093-144D-B94D-A3C06990422B}"/>
              </a:ext>
            </a:extLst>
          </p:cNvPr>
          <p:cNvSpPr txBox="1"/>
          <p:nvPr/>
        </p:nvSpPr>
        <p:spPr>
          <a:xfrm>
            <a:off x="716426" y="1999205"/>
            <a:ext cx="10893502" cy="2677656"/>
          </a:xfrm>
          <a:prstGeom prst="rect">
            <a:avLst/>
          </a:prstGeom>
          <a:noFill/>
        </p:spPr>
        <p:txBody>
          <a:bodyPr wrap="square" rtlCol="0">
            <a:spAutoFit/>
          </a:bodyPr>
          <a:lstStyle/>
          <a:p>
            <a:pPr marL="342900" indent="-342900">
              <a:buFont typeface="Wingdings" pitchFamily="2" charset="2"/>
              <a:buChar char="q"/>
            </a:pPr>
            <a:r>
              <a:rPr lang="en-US" sz="2400" b="1" dirty="0"/>
              <a:t>Introduction to SESAME Facility </a:t>
            </a:r>
          </a:p>
          <a:p>
            <a:pPr marL="342900" indent="-342900">
              <a:buFont typeface="Wingdings" pitchFamily="2" charset="2"/>
              <a:buChar char="q"/>
            </a:pPr>
            <a:r>
              <a:rPr lang="en-US" sz="2400" b="1" dirty="0"/>
              <a:t>Introduction to the problem </a:t>
            </a:r>
          </a:p>
          <a:p>
            <a:pPr marL="342900" indent="-342900">
              <a:buFont typeface="Wingdings" pitchFamily="2" charset="2"/>
              <a:buChar char="q"/>
            </a:pPr>
            <a:r>
              <a:rPr lang="en-US" sz="2400" b="1" dirty="0"/>
              <a:t>Available resources</a:t>
            </a:r>
          </a:p>
          <a:p>
            <a:pPr marL="342900" indent="-342900">
              <a:buFont typeface="Wingdings" pitchFamily="2" charset="2"/>
              <a:buChar char="q"/>
            </a:pPr>
            <a:r>
              <a:rPr lang="en-US" sz="2400" b="1" dirty="0"/>
              <a:t>Project idea</a:t>
            </a:r>
          </a:p>
          <a:p>
            <a:pPr marL="342900" indent="-342900">
              <a:buFont typeface="Wingdings" pitchFamily="2" charset="2"/>
              <a:buChar char="q"/>
            </a:pPr>
            <a:r>
              <a:rPr lang="en-US" sz="2400" b="1" dirty="0"/>
              <a:t>Similar work done  </a:t>
            </a:r>
          </a:p>
          <a:p>
            <a:pPr marL="342900" indent="-342900">
              <a:buFont typeface="Wingdings" pitchFamily="2" charset="2"/>
              <a:buChar char="q"/>
            </a:pPr>
            <a:r>
              <a:rPr lang="en-US" sz="2400" b="1" dirty="0"/>
              <a:t>Possible Contributions</a:t>
            </a:r>
          </a:p>
          <a:p>
            <a:pPr marL="342900" indent="-342900">
              <a:buFont typeface="Wingdings" pitchFamily="2" charset="2"/>
              <a:buChar char="q"/>
            </a:pPr>
            <a:r>
              <a:rPr lang="en-US" sz="2400" b="1" dirty="0"/>
              <a:t>Challenges  </a:t>
            </a:r>
            <a:endParaRPr lang="en-JO" sz="2400" b="1" dirty="0"/>
          </a:p>
        </p:txBody>
      </p:sp>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|Topics	</a:t>
            </a:r>
          </a:p>
        </p:txBody>
      </p:sp>
      <p:sp>
        <p:nvSpPr>
          <p:cNvPr id="7" name="Right Arrow 6">
            <a:extLst>
              <a:ext uri="{FF2B5EF4-FFF2-40B4-BE49-F238E27FC236}">
                <a16:creationId xmlns:a16="http://schemas.microsoft.com/office/drawing/2014/main" id="{250AB3F8-511A-94BC-CD3A-7CDA4345DFD9}"/>
              </a:ext>
            </a:extLst>
          </p:cNvPr>
          <p:cNvSpPr/>
          <p:nvPr/>
        </p:nvSpPr>
        <p:spPr>
          <a:xfrm rot="10800000">
            <a:off x="2679570" y="4371419"/>
            <a:ext cx="335666" cy="25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Problem Challenges</a:t>
            </a:r>
          </a:p>
        </p:txBody>
      </p:sp>
      <p:sp>
        <p:nvSpPr>
          <p:cNvPr id="3" name="TextBox 2">
            <a:extLst>
              <a:ext uri="{FF2B5EF4-FFF2-40B4-BE49-F238E27FC236}">
                <a16:creationId xmlns:a16="http://schemas.microsoft.com/office/drawing/2014/main" id="{4A25341C-1AA5-F08B-CA4D-69D95473CD89}"/>
              </a:ext>
            </a:extLst>
          </p:cNvPr>
          <p:cNvSpPr txBox="1"/>
          <p:nvPr/>
        </p:nvSpPr>
        <p:spPr>
          <a:xfrm>
            <a:off x="599609" y="1364106"/>
            <a:ext cx="7420129" cy="2862322"/>
          </a:xfrm>
          <a:prstGeom prst="rect">
            <a:avLst/>
          </a:prstGeom>
          <a:noFill/>
        </p:spPr>
        <p:txBody>
          <a:bodyPr wrap="square" rtlCol="0">
            <a:spAutoFit/>
          </a:bodyPr>
          <a:lstStyle/>
          <a:p>
            <a:pPr marL="285750" indent="-285750">
              <a:buFont typeface="Wingdings" pitchFamily="2" charset="2"/>
              <a:buChar char="Ø"/>
            </a:pPr>
            <a:r>
              <a:rPr lang="en-US" dirty="0"/>
              <a:t>Dealing with huge amount of data</a:t>
            </a:r>
          </a:p>
          <a:p>
            <a:pPr marL="285750" indent="-285750">
              <a:buFont typeface="Wingdings" pitchFamily="2" charset="2"/>
              <a:buChar char="Ø"/>
            </a:pPr>
            <a:r>
              <a:rPr lang="en-US" dirty="0"/>
              <a:t>Finding useful data – domain experts !!</a:t>
            </a:r>
          </a:p>
          <a:p>
            <a:pPr marL="285750" indent="-285750">
              <a:buFont typeface="Wingdings" pitchFamily="2" charset="2"/>
              <a:buChar char="Ø"/>
            </a:pPr>
            <a:r>
              <a:rPr lang="en-US" dirty="0"/>
              <a:t>Some data might be not available or noisy </a:t>
            </a:r>
          </a:p>
          <a:p>
            <a:pPr marL="285750" indent="-285750">
              <a:buFont typeface="Wingdings" pitchFamily="2" charset="2"/>
              <a:buChar char="Ø"/>
            </a:pPr>
            <a:r>
              <a:rPr lang="en-US" dirty="0"/>
              <a:t>Develop a robust and reliable model otherwise it is just time wasting !!</a:t>
            </a:r>
          </a:p>
          <a:p>
            <a:pPr marL="285750" indent="-285750">
              <a:buFont typeface="Wingdings" pitchFamily="2" charset="2"/>
              <a:buChar char="Ø"/>
            </a:pPr>
            <a:r>
              <a:rPr lang="en-US" dirty="0"/>
              <a:t>System should be integrated with domain environment and EPICS control system. </a:t>
            </a:r>
          </a:p>
          <a:p>
            <a:pPr marL="285750" indent="-285750">
              <a:buFont typeface="Wingdings" pitchFamily="2" charset="2"/>
              <a:buChar char="Ø"/>
            </a:pPr>
            <a:r>
              <a:rPr lang="en-US" dirty="0"/>
              <a:t>Environment is continuously changing, is it possible to build self adapted system ?? </a:t>
            </a:r>
          </a:p>
          <a:p>
            <a:pPr marL="285750" indent="-285750">
              <a:buFont typeface="Wingdings" pitchFamily="2" charset="2"/>
              <a:buChar char="Ø"/>
            </a:pPr>
            <a:r>
              <a:rPr lang="en-US" dirty="0"/>
              <a:t>Stand – alone system, zero end-user action. </a:t>
            </a:r>
          </a:p>
          <a:p>
            <a:pPr marL="285750" indent="-285750">
              <a:buFont typeface="Wingdings" pitchFamily="2" charset="2"/>
              <a:buChar char="Ø"/>
            </a:pPr>
            <a:endParaRPr lang="en-US" dirty="0"/>
          </a:p>
        </p:txBody>
      </p:sp>
      <p:pic>
        <p:nvPicPr>
          <p:cNvPr id="2050" name="Picture 2" descr="Big Data Concept, Businessman Looking Gazing on Huge Green Characters Stock  Illustration - Illustration of gaze, cyber: 140349015">
            <a:extLst>
              <a:ext uri="{FF2B5EF4-FFF2-40B4-BE49-F238E27FC236}">
                <a16:creationId xmlns:a16="http://schemas.microsoft.com/office/drawing/2014/main" id="{F30B9CD5-2C3C-0B1C-D883-6BED0336F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4057" y="1037134"/>
            <a:ext cx="2778723" cy="2542699"/>
          </a:xfrm>
          <a:prstGeom prst="rect">
            <a:avLst/>
          </a:prstGeom>
          <a:noFill/>
          <a:effectLst>
            <a:glow rad="1397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4BCEAD7-66FF-3A1A-392F-A981C3FCB7CF}"/>
              </a:ext>
            </a:extLst>
          </p:cNvPr>
          <p:cNvPicPr>
            <a:picLocks noChangeAspect="1"/>
          </p:cNvPicPr>
          <p:nvPr/>
        </p:nvPicPr>
        <p:blipFill>
          <a:blip r:embed="rId6"/>
          <a:stretch>
            <a:fillRect/>
          </a:stretch>
        </p:blipFill>
        <p:spPr>
          <a:xfrm>
            <a:off x="5144602" y="3901399"/>
            <a:ext cx="6070600" cy="2413000"/>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1812316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3" name="TextBox 2">
            <a:extLst>
              <a:ext uri="{FF2B5EF4-FFF2-40B4-BE49-F238E27FC236}">
                <a16:creationId xmlns:a16="http://schemas.microsoft.com/office/drawing/2014/main" id="{F54FE7C6-0093-144D-B94D-A3C06990422B}"/>
              </a:ext>
            </a:extLst>
          </p:cNvPr>
          <p:cNvSpPr txBox="1"/>
          <p:nvPr/>
        </p:nvSpPr>
        <p:spPr>
          <a:xfrm>
            <a:off x="716426" y="1999205"/>
            <a:ext cx="10893502" cy="3046988"/>
          </a:xfrm>
          <a:prstGeom prst="rect">
            <a:avLst/>
          </a:prstGeom>
          <a:noFill/>
        </p:spPr>
        <p:txBody>
          <a:bodyPr wrap="square" rtlCol="0">
            <a:spAutoFit/>
          </a:bodyPr>
          <a:lstStyle/>
          <a:p>
            <a:pPr marL="342900" indent="-342900">
              <a:buFont typeface="Wingdings" pitchFamily="2" charset="2"/>
              <a:buChar char="q"/>
            </a:pPr>
            <a:r>
              <a:rPr lang="en-US" sz="2400" b="1" dirty="0"/>
              <a:t>Introduction to SESAME Facility </a:t>
            </a:r>
          </a:p>
          <a:p>
            <a:pPr marL="342900" indent="-342900">
              <a:buFont typeface="Wingdings" pitchFamily="2" charset="2"/>
              <a:buChar char="q"/>
            </a:pPr>
            <a:r>
              <a:rPr lang="en-US" sz="2400" b="1" dirty="0"/>
              <a:t>Introduction to the problem </a:t>
            </a:r>
          </a:p>
          <a:p>
            <a:pPr marL="342900" indent="-342900">
              <a:buFont typeface="Wingdings" pitchFamily="2" charset="2"/>
              <a:buChar char="q"/>
            </a:pPr>
            <a:r>
              <a:rPr lang="en-US" sz="2400" b="1" dirty="0"/>
              <a:t>Available resources</a:t>
            </a:r>
          </a:p>
          <a:p>
            <a:pPr marL="342900" indent="-342900">
              <a:buFont typeface="Wingdings" pitchFamily="2" charset="2"/>
              <a:buChar char="q"/>
            </a:pPr>
            <a:r>
              <a:rPr lang="en-US" sz="2400" b="1" dirty="0"/>
              <a:t>Project idea</a:t>
            </a:r>
          </a:p>
          <a:p>
            <a:pPr marL="342900" indent="-342900">
              <a:buFont typeface="Wingdings" pitchFamily="2" charset="2"/>
              <a:buChar char="q"/>
            </a:pPr>
            <a:r>
              <a:rPr lang="en-US" sz="2400" b="1" dirty="0"/>
              <a:t>Similar work done  </a:t>
            </a:r>
          </a:p>
          <a:p>
            <a:pPr marL="342900" indent="-342900">
              <a:buFont typeface="Wingdings" pitchFamily="2" charset="2"/>
              <a:buChar char="q"/>
            </a:pPr>
            <a:r>
              <a:rPr lang="en-US" sz="2400" b="1" dirty="0"/>
              <a:t>Possible Contributions</a:t>
            </a:r>
          </a:p>
          <a:p>
            <a:pPr marL="342900" indent="-342900">
              <a:buFont typeface="Wingdings" pitchFamily="2" charset="2"/>
              <a:buChar char="q"/>
            </a:pPr>
            <a:r>
              <a:rPr lang="en-US" sz="2400" b="1" dirty="0"/>
              <a:t>Challenges  </a:t>
            </a:r>
          </a:p>
          <a:p>
            <a:pPr marL="342900" indent="-342900">
              <a:buFont typeface="Wingdings" pitchFamily="2" charset="2"/>
              <a:buChar char="q"/>
            </a:pPr>
            <a:r>
              <a:rPr lang="en-US" sz="2400" b="1" dirty="0"/>
              <a:t>System architecture and progress description </a:t>
            </a:r>
            <a:endParaRPr lang="en-JO" sz="2400" b="1" dirty="0"/>
          </a:p>
        </p:txBody>
      </p:sp>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|Topics	</a:t>
            </a:r>
          </a:p>
        </p:txBody>
      </p:sp>
      <p:sp>
        <p:nvSpPr>
          <p:cNvPr id="7" name="Right Arrow 6">
            <a:extLst>
              <a:ext uri="{FF2B5EF4-FFF2-40B4-BE49-F238E27FC236}">
                <a16:creationId xmlns:a16="http://schemas.microsoft.com/office/drawing/2014/main" id="{250AB3F8-511A-94BC-CD3A-7CDA4345DFD9}"/>
              </a:ext>
            </a:extLst>
          </p:cNvPr>
          <p:cNvSpPr/>
          <p:nvPr/>
        </p:nvSpPr>
        <p:spPr>
          <a:xfrm rot="10800000">
            <a:off x="7065304" y="4659285"/>
            <a:ext cx="335666" cy="25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130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System Architecture 	</a:t>
            </a:r>
          </a:p>
        </p:txBody>
      </p:sp>
      <p:cxnSp>
        <p:nvCxnSpPr>
          <p:cNvPr id="11" name="Straight Connector 10">
            <a:extLst>
              <a:ext uri="{FF2B5EF4-FFF2-40B4-BE49-F238E27FC236}">
                <a16:creationId xmlns:a16="http://schemas.microsoft.com/office/drawing/2014/main" id="{024D6728-EB10-538F-793D-84663B6583FC}"/>
              </a:ext>
            </a:extLst>
          </p:cNvPr>
          <p:cNvCxnSpPr/>
          <p:nvPr/>
        </p:nvCxnSpPr>
        <p:spPr>
          <a:xfrm>
            <a:off x="8965870" y="1235034"/>
            <a:ext cx="0" cy="5112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0D7CAB-65FE-8377-52A3-8E926D31981B}"/>
              </a:ext>
            </a:extLst>
          </p:cNvPr>
          <p:cNvSpPr txBox="1"/>
          <p:nvPr/>
        </p:nvSpPr>
        <p:spPr>
          <a:xfrm>
            <a:off x="8982803" y="1522898"/>
            <a:ext cx="3162341" cy="3754874"/>
          </a:xfrm>
          <a:prstGeom prst="rect">
            <a:avLst/>
          </a:prstGeom>
          <a:noFill/>
        </p:spPr>
        <p:txBody>
          <a:bodyPr wrap="none" rtlCol="0">
            <a:spAutoFit/>
          </a:bodyPr>
          <a:lstStyle/>
          <a:p>
            <a:pPr marL="285750" indent="-285750">
              <a:buFont typeface="Wingdings" pitchFamily="2" charset="2"/>
              <a:buChar char="Ø"/>
            </a:pPr>
            <a:r>
              <a:rPr lang="en-US" sz="1400" dirty="0"/>
              <a:t>Project Phases:</a:t>
            </a:r>
          </a:p>
          <a:p>
            <a:pPr marL="285750" indent="-285750">
              <a:buFont typeface="Wingdings" pitchFamily="2" charset="2"/>
              <a:buChar char="Ø"/>
            </a:pPr>
            <a:endParaRPr lang="en-US" sz="1400" dirty="0"/>
          </a:p>
          <a:p>
            <a:pPr marL="742950" lvl="1" indent="-285750">
              <a:buFont typeface="Wingdings" pitchFamily="2" charset="2"/>
              <a:buChar char="Ø"/>
            </a:pPr>
            <a:r>
              <a:rPr lang="en-US" sz="1400" dirty="0"/>
              <a:t>Approval (University &amp; </a:t>
            </a:r>
            <a:br>
              <a:rPr lang="en-US" sz="1400" dirty="0"/>
            </a:br>
            <a:r>
              <a:rPr lang="en-US" sz="1400" dirty="0"/>
              <a:t>SESAME)</a:t>
            </a:r>
          </a:p>
          <a:p>
            <a:pPr marL="742950" lvl="1" indent="-285750">
              <a:buFont typeface="Wingdings" pitchFamily="2" charset="2"/>
              <a:buChar char="Ø"/>
            </a:pPr>
            <a:r>
              <a:rPr lang="en-US" sz="1400" dirty="0"/>
              <a:t>Reading Literature </a:t>
            </a:r>
          </a:p>
          <a:p>
            <a:pPr marL="742950" lvl="1" indent="-285750">
              <a:buFont typeface="Wingdings" pitchFamily="2" charset="2"/>
              <a:buChar char="Ø"/>
            </a:pPr>
            <a:r>
              <a:rPr lang="en-US" sz="1400" dirty="0"/>
              <a:t>Domain understanding </a:t>
            </a:r>
          </a:p>
          <a:p>
            <a:pPr marL="742950" lvl="1" indent="-285750">
              <a:buFont typeface="Wingdings" pitchFamily="2" charset="2"/>
              <a:buChar char="Ø"/>
            </a:pPr>
            <a:r>
              <a:rPr lang="en-US" sz="1400" dirty="0"/>
              <a:t>Field expert inputs</a:t>
            </a:r>
          </a:p>
          <a:p>
            <a:pPr marL="742950" lvl="1" indent="-285750">
              <a:buFont typeface="Wingdings" pitchFamily="2" charset="2"/>
              <a:buChar char="Ø"/>
            </a:pPr>
            <a:r>
              <a:rPr lang="en-US" sz="1400" dirty="0"/>
              <a:t>Data extraction </a:t>
            </a:r>
          </a:p>
          <a:p>
            <a:pPr marL="742950" lvl="1" indent="-285750">
              <a:buFont typeface="Wingdings" pitchFamily="2" charset="2"/>
              <a:buChar char="Ø"/>
            </a:pPr>
            <a:r>
              <a:rPr lang="en-US" sz="1400" dirty="0">
                <a:highlight>
                  <a:srgbClr val="FFFF00"/>
                </a:highlight>
              </a:rPr>
              <a:t>Data transformation &amp; </a:t>
            </a:r>
            <a:br>
              <a:rPr lang="en-US" sz="1400" dirty="0">
                <a:highlight>
                  <a:srgbClr val="FFFF00"/>
                </a:highlight>
              </a:rPr>
            </a:br>
            <a:r>
              <a:rPr lang="en-US" sz="1400" dirty="0">
                <a:highlight>
                  <a:srgbClr val="FFFF00"/>
                </a:highlight>
              </a:rPr>
              <a:t>preprocessing  </a:t>
            </a:r>
          </a:p>
          <a:p>
            <a:pPr marL="742950" lvl="1" indent="-285750">
              <a:buFont typeface="Wingdings" pitchFamily="2" charset="2"/>
              <a:buChar char="Ø"/>
            </a:pPr>
            <a:r>
              <a:rPr lang="en-US" sz="1400" dirty="0"/>
              <a:t>ML/DL model building </a:t>
            </a:r>
          </a:p>
          <a:p>
            <a:pPr marL="742950" lvl="1" indent="-285750">
              <a:buFont typeface="Wingdings" pitchFamily="2" charset="2"/>
              <a:buChar char="Ø"/>
            </a:pPr>
            <a:r>
              <a:rPr lang="en-US" sz="1400" dirty="0"/>
              <a:t>Evaluation </a:t>
            </a:r>
          </a:p>
          <a:p>
            <a:pPr marL="742950" lvl="1" indent="-285750">
              <a:buFont typeface="Wingdings" pitchFamily="2" charset="2"/>
              <a:buChar char="Ø"/>
            </a:pPr>
            <a:r>
              <a:rPr lang="en-US" sz="1400" dirty="0"/>
              <a:t>Deployment </a:t>
            </a:r>
          </a:p>
          <a:p>
            <a:pPr marL="742950" lvl="1" indent="-285750">
              <a:buFont typeface="Wingdings" pitchFamily="2" charset="2"/>
              <a:buChar char="Ø"/>
            </a:pPr>
            <a:r>
              <a:rPr lang="en-US" sz="1400" dirty="0">
                <a:highlight>
                  <a:srgbClr val="C0C0C0"/>
                </a:highlight>
              </a:rPr>
              <a:t>Documentation/paper writing </a:t>
            </a:r>
            <a:br>
              <a:rPr lang="en-US" sz="1400" dirty="0">
                <a:highlight>
                  <a:srgbClr val="C0C0C0"/>
                </a:highlight>
              </a:rPr>
            </a:br>
            <a:r>
              <a:rPr lang="en-US" sz="1400" dirty="0">
                <a:highlight>
                  <a:srgbClr val="C0C0C0"/>
                </a:highlight>
              </a:rPr>
              <a:t>(going aligned  with steps </a:t>
            </a:r>
            <a:br>
              <a:rPr lang="en-US" sz="1400" dirty="0">
                <a:highlight>
                  <a:srgbClr val="C0C0C0"/>
                </a:highlight>
              </a:rPr>
            </a:br>
            <a:r>
              <a:rPr lang="en-US" sz="1400" dirty="0">
                <a:highlight>
                  <a:srgbClr val="C0C0C0"/>
                </a:highlight>
              </a:rPr>
              <a:t>mentioned above)</a:t>
            </a:r>
            <a:br>
              <a:rPr lang="en-US" sz="1400" dirty="0">
                <a:highlight>
                  <a:srgbClr val="C0C0C0"/>
                </a:highlight>
              </a:rPr>
            </a:br>
            <a:r>
              <a:rPr lang="en-US" sz="1400" dirty="0"/>
              <a:t> </a:t>
            </a:r>
          </a:p>
        </p:txBody>
      </p:sp>
      <p:pic>
        <p:nvPicPr>
          <p:cNvPr id="14" name="Picture 13">
            <a:extLst>
              <a:ext uri="{FF2B5EF4-FFF2-40B4-BE49-F238E27FC236}">
                <a16:creationId xmlns:a16="http://schemas.microsoft.com/office/drawing/2014/main" id="{8F9D7D2A-24A3-249F-D754-E1C19E5BEE74}"/>
              </a:ext>
            </a:extLst>
          </p:cNvPr>
          <p:cNvPicPr>
            <a:picLocks noChangeAspect="1"/>
          </p:cNvPicPr>
          <p:nvPr/>
        </p:nvPicPr>
        <p:blipFill>
          <a:blip r:embed="rId5"/>
          <a:stretch>
            <a:fillRect/>
          </a:stretch>
        </p:blipFill>
        <p:spPr>
          <a:xfrm>
            <a:off x="372535" y="949526"/>
            <a:ext cx="8238323" cy="5676043"/>
          </a:xfrm>
          <a:prstGeom prst="rect">
            <a:avLst/>
          </a:prstGeom>
        </p:spPr>
      </p:pic>
    </p:spTree>
    <p:extLst>
      <p:ext uri="{BB962C8B-B14F-4D97-AF65-F5344CB8AC3E}">
        <p14:creationId xmlns:p14="http://schemas.microsoft.com/office/powerpoint/2010/main" val="642908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7E4DBE-E1FE-B570-40D7-AFC688BE4D21}"/>
              </a:ext>
            </a:extLst>
          </p:cNvPr>
          <p:cNvPicPr>
            <a:picLocks noChangeAspect="1"/>
          </p:cNvPicPr>
          <p:nvPr/>
        </p:nvPicPr>
        <p:blipFill>
          <a:blip r:embed="rId3"/>
          <a:stretch>
            <a:fillRect/>
          </a:stretch>
        </p:blipFill>
        <p:spPr>
          <a:xfrm>
            <a:off x="6807203" y="881967"/>
            <a:ext cx="2256038" cy="2506259"/>
          </a:xfrm>
          <a:prstGeom prst="rect">
            <a:avLst/>
          </a:prstGeom>
        </p:spPr>
      </p:pic>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|What is SESAME?	</a:t>
            </a:r>
          </a:p>
        </p:txBody>
      </p:sp>
      <p:graphicFrame>
        <p:nvGraphicFramePr>
          <p:cNvPr id="7" name="Diagram 6">
            <a:extLst>
              <a:ext uri="{FF2B5EF4-FFF2-40B4-BE49-F238E27FC236}">
                <a16:creationId xmlns:a16="http://schemas.microsoft.com/office/drawing/2014/main" id="{D0CCD506-D491-6B3D-60B0-7C0987639B71}"/>
              </a:ext>
            </a:extLst>
          </p:cNvPr>
          <p:cNvGraphicFramePr/>
          <p:nvPr>
            <p:extLst>
              <p:ext uri="{D42A27DB-BD31-4B8C-83A1-F6EECF244321}">
                <p14:modId xmlns:p14="http://schemas.microsoft.com/office/powerpoint/2010/main" val="2763584909"/>
              </p:ext>
            </p:extLst>
          </p:nvPr>
        </p:nvGraphicFramePr>
        <p:xfrm>
          <a:off x="254023" y="4122442"/>
          <a:ext cx="5025515" cy="20313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0" name="Straight Arrow Connector 9">
            <a:extLst>
              <a:ext uri="{FF2B5EF4-FFF2-40B4-BE49-F238E27FC236}">
                <a16:creationId xmlns:a16="http://schemas.microsoft.com/office/drawing/2014/main" id="{E785DE59-4B90-5595-CE1F-7C6131B08A94}"/>
              </a:ext>
            </a:extLst>
          </p:cNvPr>
          <p:cNvCxnSpPr>
            <a:cxnSpLocks/>
          </p:cNvCxnSpPr>
          <p:nvPr/>
        </p:nvCxnSpPr>
        <p:spPr>
          <a:xfrm>
            <a:off x="5384799" y="2022837"/>
            <a:ext cx="1712687" cy="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2" descr="Open Sesame | Muppet Wiki | Fandom">
            <a:extLst>
              <a:ext uri="{FF2B5EF4-FFF2-40B4-BE49-F238E27FC236}">
                <a16:creationId xmlns:a16="http://schemas.microsoft.com/office/drawing/2014/main" id="{BF1AF5D4-B49C-8CE9-7689-68A859EFE5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69898" y="2917836"/>
            <a:ext cx="2115445" cy="1641295"/>
          </a:xfrm>
          <a:prstGeom prst="rect">
            <a:avLst/>
          </a:prstGeom>
          <a:noFill/>
          <a:effectLst>
            <a:softEdge rad="250089"/>
          </a:effectLst>
          <a:extLst>
            <a:ext uri="{909E8E84-426E-40DD-AFC4-6F175D3DCCD1}">
              <a14:hiddenFill xmlns:a14="http://schemas.microsoft.com/office/drawing/2010/main">
                <a:solidFill>
                  <a:srgbClr val="FFFFFF"/>
                </a:solidFill>
              </a14:hiddenFill>
            </a:ext>
          </a:extLst>
        </p:spPr>
      </p:pic>
      <p:pic>
        <p:nvPicPr>
          <p:cNvPr id="12" name="Picture 8" descr="World Map - A Physical Map of the World - Nations Online Project">
            <a:extLst>
              <a:ext uri="{FF2B5EF4-FFF2-40B4-BE49-F238E27FC236}">
                <a16:creationId xmlns:a16="http://schemas.microsoft.com/office/drawing/2014/main" id="{F1CEC632-5647-3040-04F7-D5378832012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5863" y="4667243"/>
            <a:ext cx="3657709" cy="18560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ABA0F6-CB63-051E-B669-A261DECC972C}"/>
              </a:ext>
            </a:extLst>
          </p:cNvPr>
          <p:cNvSpPr txBox="1"/>
          <p:nvPr/>
        </p:nvSpPr>
        <p:spPr>
          <a:xfrm>
            <a:off x="5606361" y="1586856"/>
            <a:ext cx="1200842" cy="369332"/>
          </a:xfrm>
          <a:prstGeom prst="rect">
            <a:avLst/>
          </a:prstGeom>
          <a:noFill/>
        </p:spPr>
        <p:txBody>
          <a:bodyPr wrap="none" rtlCol="0">
            <a:spAutoFit/>
          </a:bodyPr>
          <a:lstStyle/>
          <a:p>
            <a:r>
              <a:rPr lang="en-GB" dirty="0"/>
              <a:t>L</a:t>
            </a:r>
            <a:r>
              <a:rPr lang="en-JO" dirty="0"/>
              <a:t>ocated in </a:t>
            </a:r>
          </a:p>
        </p:txBody>
      </p:sp>
      <p:sp>
        <p:nvSpPr>
          <p:cNvPr id="14" name="TextBox 13">
            <a:extLst>
              <a:ext uri="{FF2B5EF4-FFF2-40B4-BE49-F238E27FC236}">
                <a16:creationId xmlns:a16="http://schemas.microsoft.com/office/drawing/2014/main" id="{B2540274-7F6F-AEBD-93FD-EA73DB7BA5F4}"/>
              </a:ext>
            </a:extLst>
          </p:cNvPr>
          <p:cNvSpPr txBox="1"/>
          <p:nvPr/>
        </p:nvSpPr>
        <p:spPr>
          <a:xfrm>
            <a:off x="5704239" y="2022837"/>
            <a:ext cx="811504" cy="369332"/>
          </a:xfrm>
          <a:prstGeom prst="rect">
            <a:avLst/>
          </a:prstGeom>
          <a:noFill/>
        </p:spPr>
        <p:txBody>
          <a:bodyPr wrap="none" rtlCol="0">
            <a:spAutoFit/>
          </a:bodyPr>
          <a:lstStyle/>
          <a:p>
            <a:r>
              <a:rPr lang="en-JO" dirty="0"/>
              <a:t>Jordan</a:t>
            </a:r>
          </a:p>
        </p:txBody>
      </p:sp>
      <p:cxnSp>
        <p:nvCxnSpPr>
          <p:cNvPr id="15" name="Elbow Connector 14">
            <a:extLst>
              <a:ext uri="{FF2B5EF4-FFF2-40B4-BE49-F238E27FC236}">
                <a16:creationId xmlns:a16="http://schemas.microsoft.com/office/drawing/2014/main" id="{3C24326C-4832-887E-ABDD-4BE0672A46BA}"/>
              </a:ext>
            </a:extLst>
          </p:cNvPr>
          <p:cNvCxnSpPr>
            <a:cxnSpLocks/>
            <a:endCxn id="11" idx="0"/>
          </p:cNvCxnSpPr>
          <p:nvPr/>
        </p:nvCxnSpPr>
        <p:spPr>
          <a:xfrm>
            <a:off x="7935222" y="2020625"/>
            <a:ext cx="2692399" cy="897211"/>
          </a:xfrm>
          <a:prstGeom prst="bentConnector2">
            <a:avLst/>
          </a:prstGeom>
          <a:ln w="635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087211-D50F-D8FB-D022-6757551001AF}"/>
              </a:ext>
            </a:extLst>
          </p:cNvPr>
          <p:cNvSpPr txBox="1"/>
          <p:nvPr/>
        </p:nvSpPr>
        <p:spPr>
          <a:xfrm>
            <a:off x="9123286" y="1567909"/>
            <a:ext cx="1176156" cy="369332"/>
          </a:xfrm>
          <a:prstGeom prst="rect">
            <a:avLst/>
          </a:prstGeom>
          <a:noFill/>
        </p:spPr>
        <p:txBody>
          <a:bodyPr wrap="none" rtlCol="0">
            <a:spAutoFit/>
          </a:bodyPr>
          <a:lstStyle/>
          <a:p>
            <a:r>
              <a:rPr lang="en-JO" dirty="0"/>
              <a:t>Our doors </a:t>
            </a:r>
          </a:p>
        </p:txBody>
      </p:sp>
      <p:sp>
        <p:nvSpPr>
          <p:cNvPr id="17" name="TextBox 16">
            <a:extLst>
              <a:ext uri="{FF2B5EF4-FFF2-40B4-BE49-F238E27FC236}">
                <a16:creationId xmlns:a16="http://schemas.microsoft.com/office/drawing/2014/main" id="{AFCA848B-4A7F-B9DC-AE71-9EA3F2DF4C60}"/>
              </a:ext>
            </a:extLst>
          </p:cNvPr>
          <p:cNvSpPr txBox="1"/>
          <p:nvPr/>
        </p:nvSpPr>
        <p:spPr>
          <a:xfrm>
            <a:off x="9130545" y="2039623"/>
            <a:ext cx="1258871" cy="369332"/>
          </a:xfrm>
          <a:prstGeom prst="rect">
            <a:avLst/>
          </a:prstGeom>
          <a:noFill/>
        </p:spPr>
        <p:txBody>
          <a:bodyPr wrap="none" rtlCol="0">
            <a:spAutoFit/>
          </a:bodyPr>
          <a:lstStyle/>
          <a:p>
            <a:r>
              <a:rPr lang="en-JO" dirty="0"/>
              <a:t>are opened</a:t>
            </a:r>
          </a:p>
        </p:txBody>
      </p:sp>
      <p:cxnSp>
        <p:nvCxnSpPr>
          <p:cNvPr id="18" name="Elbow Connector 17">
            <a:extLst>
              <a:ext uri="{FF2B5EF4-FFF2-40B4-BE49-F238E27FC236}">
                <a16:creationId xmlns:a16="http://schemas.microsoft.com/office/drawing/2014/main" id="{83B3ECEF-A31A-867C-529C-D4254D65FB41}"/>
              </a:ext>
            </a:extLst>
          </p:cNvPr>
          <p:cNvCxnSpPr>
            <a:cxnSpLocks/>
            <a:stCxn id="12" idx="3"/>
            <a:endCxn id="11" idx="2"/>
          </p:cNvCxnSpPr>
          <p:nvPr/>
        </p:nvCxnSpPr>
        <p:spPr>
          <a:xfrm flipV="1">
            <a:off x="9253572" y="4559131"/>
            <a:ext cx="1374049" cy="1036113"/>
          </a:xfrm>
          <a:prstGeom prst="bentConnector2">
            <a:avLst/>
          </a:prstGeom>
          <a:ln w="635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A719669E-0561-980C-2EC4-B3B9F82917EF}"/>
              </a:ext>
            </a:extLst>
          </p:cNvPr>
          <p:cNvCxnSpPr>
            <a:cxnSpLocks/>
          </p:cNvCxnSpPr>
          <p:nvPr/>
        </p:nvCxnSpPr>
        <p:spPr>
          <a:xfrm rot="10800000">
            <a:off x="5365870" y="3738483"/>
            <a:ext cx="1114512" cy="928760"/>
          </a:xfrm>
          <a:prstGeom prst="bentConnector3">
            <a:avLst>
              <a:gd name="adj1" fmla="val 513"/>
            </a:avLst>
          </a:prstGeom>
          <a:ln w="635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698F759-C073-C417-4BFE-716765A32C15}"/>
              </a:ext>
            </a:extLst>
          </p:cNvPr>
          <p:cNvSpPr txBox="1"/>
          <p:nvPr/>
        </p:nvSpPr>
        <p:spPr>
          <a:xfrm>
            <a:off x="9402374" y="5225911"/>
            <a:ext cx="1227772" cy="369332"/>
          </a:xfrm>
          <a:prstGeom prst="rect">
            <a:avLst/>
          </a:prstGeom>
          <a:noFill/>
        </p:spPr>
        <p:txBody>
          <a:bodyPr wrap="none" rtlCol="0">
            <a:spAutoFit/>
          </a:bodyPr>
          <a:lstStyle/>
          <a:p>
            <a:r>
              <a:rPr lang="en-GB" dirty="0"/>
              <a:t>T</a:t>
            </a:r>
            <a:r>
              <a:rPr lang="en-JO" dirty="0"/>
              <a:t>o the rest </a:t>
            </a:r>
          </a:p>
        </p:txBody>
      </p:sp>
      <p:sp>
        <p:nvSpPr>
          <p:cNvPr id="21" name="TextBox 20">
            <a:extLst>
              <a:ext uri="{FF2B5EF4-FFF2-40B4-BE49-F238E27FC236}">
                <a16:creationId xmlns:a16="http://schemas.microsoft.com/office/drawing/2014/main" id="{6A57614A-59AD-FD9A-139E-DDF800D48807}"/>
              </a:ext>
            </a:extLst>
          </p:cNvPr>
          <p:cNvSpPr txBox="1"/>
          <p:nvPr/>
        </p:nvSpPr>
        <p:spPr>
          <a:xfrm>
            <a:off x="9387860" y="5660884"/>
            <a:ext cx="1367169" cy="369332"/>
          </a:xfrm>
          <a:prstGeom prst="rect">
            <a:avLst/>
          </a:prstGeom>
          <a:noFill/>
        </p:spPr>
        <p:txBody>
          <a:bodyPr wrap="none" rtlCol="0">
            <a:spAutoFit/>
          </a:bodyPr>
          <a:lstStyle/>
          <a:p>
            <a:r>
              <a:rPr lang="en-GB" dirty="0"/>
              <a:t>o</a:t>
            </a:r>
            <a:r>
              <a:rPr lang="en-JO" dirty="0"/>
              <a:t>f the world</a:t>
            </a:r>
          </a:p>
        </p:txBody>
      </p:sp>
      <p:sp>
        <p:nvSpPr>
          <p:cNvPr id="22" name="TextBox 21">
            <a:extLst>
              <a:ext uri="{FF2B5EF4-FFF2-40B4-BE49-F238E27FC236}">
                <a16:creationId xmlns:a16="http://schemas.microsoft.com/office/drawing/2014/main" id="{43361D12-771A-D0F9-6B9D-6FABE3D8A45B}"/>
              </a:ext>
            </a:extLst>
          </p:cNvPr>
          <p:cNvSpPr txBox="1"/>
          <p:nvPr/>
        </p:nvSpPr>
        <p:spPr>
          <a:xfrm>
            <a:off x="6567467" y="3716972"/>
            <a:ext cx="1472711" cy="646331"/>
          </a:xfrm>
          <a:prstGeom prst="rect">
            <a:avLst/>
          </a:prstGeom>
          <a:noFill/>
        </p:spPr>
        <p:txBody>
          <a:bodyPr wrap="none" rtlCol="0">
            <a:spAutoFit/>
          </a:bodyPr>
          <a:lstStyle/>
          <a:p>
            <a:r>
              <a:rPr lang="en-JO" dirty="0"/>
              <a:t>For scientific </a:t>
            </a:r>
            <a:br>
              <a:rPr lang="en-JO" dirty="0"/>
            </a:br>
            <a:r>
              <a:rPr lang="en-JO" dirty="0"/>
              <a:t>collaboration </a:t>
            </a:r>
          </a:p>
        </p:txBody>
      </p:sp>
      <p:pic>
        <p:nvPicPr>
          <p:cNvPr id="23" name="Picture 22">
            <a:extLst>
              <a:ext uri="{FF2B5EF4-FFF2-40B4-BE49-F238E27FC236}">
                <a16:creationId xmlns:a16="http://schemas.microsoft.com/office/drawing/2014/main" id="{A6284435-28CD-5285-40F9-B5F05480A991}"/>
              </a:ext>
            </a:extLst>
          </p:cNvPr>
          <p:cNvPicPr>
            <a:picLocks noChangeAspect="1"/>
          </p:cNvPicPr>
          <p:nvPr/>
        </p:nvPicPr>
        <p:blipFill>
          <a:blip r:embed="rId13"/>
          <a:stretch>
            <a:fillRect/>
          </a:stretch>
        </p:blipFill>
        <p:spPr>
          <a:xfrm>
            <a:off x="152809" y="1180645"/>
            <a:ext cx="5213060" cy="2943675"/>
          </a:xfrm>
          <a:prstGeom prst="rect">
            <a:avLst/>
          </a:prstGeom>
        </p:spPr>
      </p:pic>
    </p:spTree>
    <p:extLst>
      <p:ext uri="{BB962C8B-B14F-4D97-AF65-F5344CB8AC3E}">
        <p14:creationId xmlns:p14="http://schemas.microsoft.com/office/powerpoint/2010/main" val="3288963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System Architecture | Data extraction &amp; validation	</a:t>
            </a:r>
          </a:p>
        </p:txBody>
      </p:sp>
      <p:pic>
        <p:nvPicPr>
          <p:cNvPr id="4" name="Picture 3">
            <a:extLst>
              <a:ext uri="{FF2B5EF4-FFF2-40B4-BE49-F238E27FC236}">
                <a16:creationId xmlns:a16="http://schemas.microsoft.com/office/drawing/2014/main" id="{EB119216-60A9-0D42-730E-4638AA98C195}"/>
              </a:ext>
            </a:extLst>
          </p:cNvPr>
          <p:cNvPicPr>
            <a:picLocks noChangeAspect="1"/>
          </p:cNvPicPr>
          <p:nvPr/>
        </p:nvPicPr>
        <p:blipFill>
          <a:blip r:embed="rId5"/>
          <a:stretch>
            <a:fillRect/>
          </a:stretch>
        </p:blipFill>
        <p:spPr>
          <a:xfrm>
            <a:off x="315811" y="2510641"/>
            <a:ext cx="6058339" cy="3009626"/>
          </a:xfrm>
          <a:prstGeom prst="rect">
            <a:avLst/>
          </a:prstGeom>
        </p:spPr>
      </p:pic>
      <p:pic>
        <p:nvPicPr>
          <p:cNvPr id="6" name="Picture 5">
            <a:extLst>
              <a:ext uri="{FF2B5EF4-FFF2-40B4-BE49-F238E27FC236}">
                <a16:creationId xmlns:a16="http://schemas.microsoft.com/office/drawing/2014/main" id="{1F4C16E4-593E-8CAA-4012-63D1BF9A2795}"/>
              </a:ext>
            </a:extLst>
          </p:cNvPr>
          <p:cNvPicPr>
            <a:picLocks noChangeAspect="1"/>
          </p:cNvPicPr>
          <p:nvPr/>
        </p:nvPicPr>
        <p:blipFill>
          <a:blip r:embed="rId6"/>
          <a:stretch>
            <a:fillRect/>
          </a:stretch>
        </p:blipFill>
        <p:spPr>
          <a:xfrm>
            <a:off x="6363603" y="1227214"/>
            <a:ext cx="5461785" cy="2730893"/>
          </a:xfrm>
          <a:prstGeom prst="rect">
            <a:avLst/>
          </a:prstGeom>
        </p:spPr>
      </p:pic>
      <p:sp>
        <p:nvSpPr>
          <p:cNvPr id="13" name="TextBox 12">
            <a:extLst>
              <a:ext uri="{FF2B5EF4-FFF2-40B4-BE49-F238E27FC236}">
                <a16:creationId xmlns:a16="http://schemas.microsoft.com/office/drawing/2014/main" id="{939BE80C-C5C7-FEEE-4BBD-797B2E5BFBC8}"/>
              </a:ext>
            </a:extLst>
          </p:cNvPr>
          <p:cNvSpPr txBox="1"/>
          <p:nvPr/>
        </p:nvSpPr>
        <p:spPr>
          <a:xfrm>
            <a:off x="231147" y="1098614"/>
            <a:ext cx="7998453" cy="1077218"/>
          </a:xfrm>
          <a:prstGeom prst="rect">
            <a:avLst/>
          </a:prstGeom>
          <a:noFill/>
        </p:spPr>
        <p:txBody>
          <a:bodyPr wrap="square" rtlCol="0">
            <a:spAutoFit/>
          </a:bodyPr>
          <a:lstStyle/>
          <a:p>
            <a:pPr marL="285750" indent="-285750">
              <a:buFont typeface="Wingdings" pitchFamily="2" charset="2"/>
              <a:buChar char="Ø"/>
            </a:pPr>
            <a:r>
              <a:rPr lang="en-US" sz="1600" dirty="0"/>
              <a:t>Trip events: </a:t>
            </a:r>
          </a:p>
          <a:p>
            <a:pPr marL="742950" lvl="1" indent="-285750">
              <a:buFont typeface="Wingdings" pitchFamily="2" charset="2"/>
              <a:buChar char="Ø"/>
            </a:pPr>
            <a:r>
              <a:rPr lang="en-US" sz="1600" dirty="0"/>
              <a:t>450 trip events for the period from March 2020 to December 2023</a:t>
            </a:r>
          </a:p>
          <a:p>
            <a:pPr marL="742950" lvl="1" indent="-285750">
              <a:buFont typeface="Wingdings" pitchFamily="2" charset="2"/>
              <a:buChar char="Ø"/>
            </a:pPr>
            <a:r>
              <a:rPr lang="en-US" sz="1600" dirty="0"/>
              <a:t>Trips can be caused by any / many sub-system </a:t>
            </a:r>
          </a:p>
          <a:p>
            <a:pPr marL="742950" lvl="1" indent="-285750">
              <a:buFont typeface="Wingdings" pitchFamily="2" charset="2"/>
              <a:buChar char="Ø"/>
            </a:pPr>
            <a:r>
              <a:rPr lang="en-US" sz="1600" dirty="0"/>
              <a:t>Trips recorded across different operation modes </a:t>
            </a:r>
          </a:p>
        </p:txBody>
      </p:sp>
      <p:pic>
        <p:nvPicPr>
          <p:cNvPr id="15" name="Picture 14">
            <a:extLst>
              <a:ext uri="{FF2B5EF4-FFF2-40B4-BE49-F238E27FC236}">
                <a16:creationId xmlns:a16="http://schemas.microsoft.com/office/drawing/2014/main" id="{733CD962-44C2-44E2-781A-487CA0C48748}"/>
              </a:ext>
            </a:extLst>
          </p:cNvPr>
          <p:cNvPicPr>
            <a:picLocks noChangeAspect="1"/>
          </p:cNvPicPr>
          <p:nvPr/>
        </p:nvPicPr>
        <p:blipFill>
          <a:blip r:embed="rId7"/>
          <a:stretch>
            <a:fillRect/>
          </a:stretch>
        </p:blipFill>
        <p:spPr>
          <a:xfrm>
            <a:off x="6575390" y="4086707"/>
            <a:ext cx="4802197" cy="2284434"/>
          </a:xfrm>
          <a:prstGeom prst="rect">
            <a:avLst/>
          </a:prstGeom>
        </p:spPr>
      </p:pic>
      <p:sp>
        <p:nvSpPr>
          <p:cNvPr id="16" name="TextBox 15">
            <a:extLst>
              <a:ext uri="{FF2B5EF4-FFF2-40B4-BE49-F238E27FC236}">
                <a16:creationId xmlns:a16="http://schemas.microsoft.com/office/drawing/2014/main" id="{7A960186-7397-2A82-7CA7-0095DE9B21EE}"/>
              </a:ext>
            </a:extLst>
          </p:cNvPr>
          <p:cNvSpPr txBox="1"/>
          <p:nvPr/>
        </p:nvSpPr>
        <p:spPr>
          <a:xfrm>
            <a:off x="231147" y="6345081"/>
            <a:ext cx="9501191" cy="276999"/>
          </a:xfrm>
          <a:prstGeom prst="rect">
            <a:avLst/>
          </a:prstGeom>
          <a:noFill/>
        </p:spPr>
        <p:txBody>
          <a:bodyPr wrap="none" rtlCol="0">
            <a:spAutoFit/>
          </a:bodyPr>
          <a:lstStyle/>
          <a:p>
            <a:r>
              <a:rPr lang="en-US" sz="1200" b="1" dirty="0"/>
              <a:t>Data Extraction &amp; validation:</a:t>
            </a:r>
            <a:r>
              <a:rPr lang="en-US" sz="1200" dirty="0"/>
              <a:t> </a:t>
            </a:r>
            <a:r>
              <a:rPr lang="en-US" sz="1200" dirty="0">
                <a:highlight>
                  <a:srgbClr val="FFFF00"/>
                </a:highlight>
              </a:rPr>
              <a:t>events analysis</a:t>
            </a:r>
            <a:r>
              <a:rPr lang="en-US" sz="1200" dirty="0"/>
              <a:t> -&gt; exclude not relevant events -&gt; exclude unrelated events -&gt; events auto validation  -&gt; Data Availability </a:t>
            </a:r>
          </a:p>
        </p:txBody>
      </p:sp>
    </p:spTree>
    <p:extLst>
      <p:ext uri="{BB962C8B-B14F-4D97-AF65-F5344CB8AC3E}">
        <p14:creationId xmlns:p14="http://schemas.microsoft.com/office/powerpoint/2010/main" val="148283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39BE80C-C5C7-FEEE-4BBD-797B2E5BFBC8}"/>
              </a:ext>
            </a:extLst>
          </p:cNvPr>
          <p:cNvSpPr txBox="1"/>
          <p:nvPr/>
        </p:nvSpPr>
        <p:spPr>
          <a:xfrm>
            <a:off x="231147" y="1098614"/>
            <a:ext cx="7998453" cy="923330"/>
          </a:xfrm>
          <a:prstGeom prst="rect">
            <a:avLst/>
          </a:prstGeom>
          <a:noFill/>
        </p:spPr>
        <p:txBody>
          <a:bodyPr wrap="square" rtlCol="0">
            <a:spAutoFit/>
          </a:bodyPr>
          <a:lstStyle/>
          <a:p>
            <a:pPr marL="285750" indent="-285750">
              <a:buFont typeface="Wingdings" pitchFamily="2" charset="2"/>
              <a:buChar char="Ø"/>
            </a:pPr>
            <a:r>
              <a:rPr lang="en-US" dirty="0"/>
              <a:t>Excluding unwanted trip events (not relevant):</a:t>
            </a:r>
          </a:p>
          <a:p>
            <a:pPr marL="742950" lvl="1" indent="-285750">
              <a:buFont typeface="Wingdings" pitchFamily="2" charset="2"/>
              <a:buChar char="Ø"/>
            </a:pPr>
            <a:r>
              <a:rPr lang="en-US" dirty="0"/>
              <a:t>Machine time </a:t>
            </a:r>
          </a:p>
          <a:p>
            <a:pPr marL="742950" lvl="1" indent="-285750">
              <a:buFont typeface="Wingdings" pitchFamily="2" charset="2"/>
              <a:buChar char="Ø"/>
            </a:pPr>
            <a:r>
              <a:rPr lang="en-US" dirty="0"/>
              <a:t>Power grid issues </a:t>
            </a:r>
          </a:p>
        </p:txBody>
      </p:sp>
      <p:pic>
        <p:nvPicPr>
          <p:cNvPr id="7" name="Picture 6">
            <a:extLst>
              <a:ext uri="{FF2B5EF4-FFF2-40B4-BE49-F238E27FC236}">
                <a16:creationId xmlns:a16="http://schemas.microsoft.com/office/drawing/2014/main" id="{2D189B00-3BA7-227A-0965-BF68CF8248E2}"/>
              </a:ext>
            </a:extLst>
          </p:cNvPr>
          <p:cNvPicPr>
            <a:picLocks noChangeAspect="1"/>
          </p:cNvPicPr>
          <p:nvPr/>
        </p:nvPicPr>
        <p:blipFill>
          <a:blip r:embed="rId5"/>
          <a:stretch>
            <a:fillRect/>
          </a:stretch>
        </p:blipFill>
        <p:spPr>
          <a:xfrm>
            <a:off x="1127299" y="2059058"/>
            <a:ext cx="7457902" cy="4028805"/>
          </a:xfrm>
          <a:prstGeom prst="rect">
            <a:avLst/>
          </a:prstGeom>
        </p:spPr>
      </p:pic>
      <p:sp>
        <p:nvSpPr>
          <p:cNvPr id="10" name="TextBox 9">
            <a:extLst>
              <a:ext uri="{FF2B5EF4-FFF2-40B4-BE49-F238E27FC236}">
                <a16:creationId xmlns:a16="http://schemas.microsoft.com/office/drawing/2014/main" id="{CD27B487-75D4-5A6F-F76F-D4CD09AEFC6F}"/>
              </a:ext>
            </a:extLst>
          </p:cNvPr>
          <p:cNvSpPr txBox="1"/>
          <p:nvPr/>
        </p:nvSpPr>
        <p:spPr>
          <a:xfrm>
            <a:off x="231147" y="6345081"/>
            <a:ext cx="9501191" cy="276999"/>
          </a:xfrm>
          <a:prstGeom prst="rect">
            <a:avLst/>
          </a:prstGeom>
          <a:noFill/>
        </p:spPr>
        <p:txBody>
          <a:bodyPr wrap="none" rtlCol="0">
            <a:spAutoFit/>
          </a:bodyPr>
          <a:lstStyle/>
          <a:p>
            <a:r>
              <a:rPr lang="en-US" sz="1200" b="1" dirty="0"/>
              <a:t>Data Extraction &amp; validation:</a:t>
            </a:r>
            <a:r>
              <a:rPr lang="en-US" sz="1200" dirty="0"/>
              <a:t> events analysis -&gt; </a:t>
            </a:r>
            <a:r>
              <a:rPr lang="en-US" sz="1200" dirty="0">
                <a:highlight>
                  <a:srgbClr val="FFFF00"/>
                </a:highlight>
              </a:rPr>
              <a:t>exclude not relevant events</a:t>
            </a:r>
            <a:r>
              <a:rPr lang="en-US" sz="1200" dirty="0"/>
              <a:t> -&gt; exclude unrelated events -&gt; events auto validation -&gt; Data Availability  </a:t>
            </a:r>
          </a:p>
        </p:txBody>
      </p:sp>
      <p:cxnSp>
        <p:nvCxnSpPr>
          <p:cNvPr id="11" name="Straight Connector 10">
            <a:extLst>
              <a:ext uri="{FF2B5EF4-FFF2-40B4-BE49-F238E27FC236}">
                <a16:creationId xmlns:a16="http://schemas.microsoft.com/office/drawing/2014/main" id="{A6C32B4C-49D0-029B-D74F-FA23AED8A52C}"/>
              </a:ext>
            </a:extLst>
          </p:cNvPr>
          <p:cNvCxnSpPr/>
          <p:nvPr/>
        </p:nvCxnSpPr>
        <p:spPr>
          <a:xfrm>
            <a:off x="8965870" y="1235034"/>
            <a:ext cx="0" cy="5112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3FC0DD-993F-EFD0-C338-E7C0EF27A916}"/>
              </a:ext>
            </a:extLst>
          </p:cNvPr>
          <p:cNvSpPr txBox="1"/>
          <p:nvPr/>
        </p:nvSpPr>
        <p:spPr>
          <a:xfrm>
            <a:off x="9190813" y="1553904"/>
            <a:ext cx="2942793" cy="1169551"/>
          </a:xfrm>
          <a:prstGeom prst="rect">
            <a:avLst/>
          </a:prstGeom>
          <a:noFill/>
        </p:spPr>
        <p:txBody>
          <a:bodyPr wrap="none" rtlCol="0">
            <a:spAutoFit/>
          </a:bodyPr>
          <a:lstStyle/>
          <a:p>
            <a:pPr marL="285750" indent="-285750">
              <a:buFont typeface="Wingdings" pitchFamily="2" charset="2"/>
              <a:buChar char="Ø"/>
            </a:pPr>
            <a:r>
              <a:rPr lang="en-US" sz="1400" dirty="0"/>
              <a:t>Machine Time:</a:t>
            </a:r>
          </a:p>
          <a:p>
            <a:pPr marL="285750" indent="-285750">
              <a:buFont typeface="Wingdings" pitchFamily="2" charset="2"/>
              <a:buChar char="Ø"/>
            </a:pPr>
            <a:endParaRPr lang="en-US" sz="1400" dirty="0"/>
          </a:p>
          <a:p>
            <a:pPr marL="742950" lvl="1" indent="-285750">
              <a:buFont typeface="Wingdings" pitchFamily="2" charset="2"/>
              <a:buChar char="Ø"/>
            </a:pPr>
            <a:r>
              <a:rPr lang="en-US" sz="1400" dirty="0"/>
              <a:t>Testing new instruments </a:t>
            </a:r>
          </a:p>
          <a:p>
            <a:pPr marL="742950" lvl="1" indent="-285750">
              <a:buFont typeface="Wingdings" pitchFamily="2" charset="2"/>
              <a:buChar char="Ø"/>
            </a:pPr>
            <a:r>
              <a:rPr lang="en-US" sz="1400" dirty="0"/>
              <a:t>Testing software / firmware</a:t>
            </a:r>
          </a:p>
          <a:p>
            <a:pPr marL="742950" lvl="1" indent="-285750">
              <a:buFont typeface="Wingdings" pitchFamily="2" charset="2"/>
              <a:buChar char="Ø"/>
            </a:pPr>
            <a:r>
              <a:rPr lang="en-US" sz="1400" dirty="0"/>
              <a:t>HW/SW upgrade  </a:t>
            </a:r>
          </a:p>
        </p:txBody>
      </p:sp>
      <p:sp>
        <p:nvSpPr>
          <p:cNvPr id="14" name="TextBox 13">
            <a:extLst>
              <a:ext uri="{FF2B5EF4-FFF2-40B4-BE49-F238E27FC236}">
                <a16:creationId xmlns:a16="http://schemas.microsoft.com/office/drawing/2014/main" id="{7FB3550C-2B30-5F66-1FB0-16DCED830D89}"/>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System Architecture | Data extraction &amp; validation	</a:t>
            </a:r>
          </a:p>
        </p:txBody>
      </p:sp>
      <p:pic>
        <p:nvPicPr>
          <p:cNvPr id="16" name="Picture 15">
            <a:extLst>
              <a:ext uri="{FF2B5EF4-FFF2-40B4-BE49-F238E27FC236}">
                <a16:creationId xmlns:a16="http://schemas.microsoft.com/office/drawing/2014/main" id="{01EFB86C-639C-BC6D-7D64-45404DC64371}"/>
              </a:ext>
            </a:extLst>
          </p:cNvPr>
          <p:cNvPicPr>
            <a:picLocks noChangeAspect="1"/>
          </p:cNvPicPr>
          <p:nvPr/>
        </p:nvPicPr>
        <p:blipFill>
          <a:blip r:embed="rId6"/>
          <a:stretch>
            <a:fillRect/>
          </a:stretch>
        </p:blipFill>
        <p:spPr>
          <a:xfrm>
            <a:off x="9319517" y="3625026"/>
            <a:ext cx="2481751" cy="2004190"/>
          </a:xfrm>
          <a:prstGeom prst="rect">
            <a:avLst/>
          </a:prstGeom>
        </p:spPr>
      </p:pic>
      <p:sp>
        <p:nvSpPr>
          <p:cNvPr id="17" name="TextBox 16">
            <a:extLst>
              <a:ext uri="{FF2B5EF4-FFF2-40B4-BE49-F238E27FC236}">
                <a16:creationId xmlns:a16="http://schemas.microsoft.com/office/drawing/2014/main" id="{5E08E074-513B-1A7C-6049-EAE47B38E772}"/>
              </a:ext>
            </a:extLst>
          </p:cNvPr>
          <p:cNvSpPr txBox="1"/>
          <p:nvPr/>
        </p:nvSpPr>
        <p:spPr>
          <a:xfrm>
            <a:off x="9890876" y="5718531"/>
            <a:ext cx="1542666" cy="369332"/>
          </a:xfrm>
          <a:prstGeom prst="rect">
            <a:avLst/>
          </a:prstGeom>
          <a:noFill/>
        </p:spPr>
        <p:txBody>
          <a:bodyPr wrap="none" rtlCol="0">
            <a:spAutoFit/>
          </a:bodyPr>
          <a:lstStyle/>
          <a:p>
            <a:r>
              <a:rPr lang="en-US" dirty="0"/>
              <a:t>This affects (T)</a:t>
            </a:r>
          </a:p>
        </p:txBody>
      </p:sp>
    </p:spTree>
    <p:extLst>
      <p:ext uri="{BB962C8B-B14F-4D97-AF65-F5344CB8AC3E}">
        <p14:creationId xmlns:p14="http://schemas.microsoft.com/office/powerpoint/2010/main" val="229098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39BE80C-C5C7-FEEE-4BBD-797B2E5BFBC8}"/>
              </a:ext>
            </a:extLst>
          </p:cNvPr>
          <p:cNvSpPr txBox="1"/>
          <p:nvPr/>
        </p:nvSpPr>
        <p:spPr>
          <a:xfrm>
            <a:off x="231148" y="1098614"/>
            <a:ext cx="3985252" cy="2031325"/>
          </a:xfrm>
          <a:prstGeom prst="rect">
            <a:avLst/>
          </a:prstGeom>
          <a:noFill/>
        </p:spPr>
        <p:txBody>
          <a:bodyPr wrap="square" rtlCol="0">
            <a:spAutoFit/>
          </a:bodyPr>
          <a:lstStyle/>
          <a:p>
            <a:pPr marL="285750" indent="-285750">
              <a:buFont typeface="Wingdings" pitchFamily="2" charset="2"/>
              <a:buChar char="Ø"/>
            </a:pPr>
            <a:r>
              <a:rPr lang="en-US" dirty="0"/>
              <a:t>Excluding unrelated trip events:</a:t>
            </a:r>
          </a:p>
          <a:p>
            <a:pPr marL="285750" indent="-285750">
              <a:buFont typeface="Wingdings" pitchFamily="2" charset="2"/>
              <a:buChar char="Ø"/>
            </a:pPr>
            <a:endParaRPr lang="en-US" dirty="0"/>
          </a:p>
          <a:p>
            <a:pPr marL="742950" lvl="1" indent="-285750">
              <a:buFont typeface="Wingdings" pitchFamily="2" charset="2"/>
              <a:buChar char="Ø"/>
            </a:pPr>
            <a:r>
              <a:rPr lang="en-US" dirty="0"/>
              <a:t>AUX gun </a:t>
            </a:r>
          </a:p>
          <a:p>
            <a:pPr marL="742950" lvl="1" indent="-285750">
              <a:buFont typeface="Wingdings" pitchFamily="2" charset="2"/>
              <a:buChar char="Ø"/>
            </a:pPr>
            <a:r>
              <a:rPr lang="en-US" dirty="0"/>
              <a:t>Microtron </a:t>
            </a:r>
          </a:p>
          <a:p>
            <a:pPr marL="742950" lvl="1" indent="-285750">
              <a:buFont typeface="Wingdings" pitchFamily="2" charset="2"/>
              <a:buChar char="Ø"/>
            </a:pPr>
            <a:r>
              <a:rPr lang="en-US" dirty="0"/>
              <a:t>Booster </a:t>
            </a:r>
          </a:p>
          <a:p>
            <a:pPr marL="742950" lvl="1" indent="-285750">
              <a:buFont typeface="Wingdings" pitchFamily="2" charset="2"/>
              <a:buChar char="Ø"/>
            </a:pPr>
            <a:r>
              <a:rPr lang="en-US" dirty="0"/>
              <a:t>All sub-systems related to the above points </a:t>
            </a:r>
          </a:p>
        </p:txBody>
      </p:sp>
      <p:sp>
        <p:nvSpPr>
          <p:cNvPr id="10" name="TextBox 9">
            <a:extLst>
              <a:ext uri="{FF2B5EF4-FFF2-40B4-BE49-F238E27FC236}">
                <a16:creationId xmlns:a16="http://schemas.microsoft.com/office/drawing/2014/main" id="{CD27B487-75D4-5A6F-F76F-D4CD09AEFC6F}"/>
              </a:ext>
            </a:extLst>
          </p:cNvPr>
          <p:cNvSpPr txBox="1"/>
          <p:nvPr/>
        </p:nvSpPr>
        <p:spPr>
          <a:xfrm>
            <a:off x="231147" y="6345081"/>
            <a:ext cx="9501191" cy="276999"/>
          </a:xfrm>
          <a:prstGeom prst="rect">
            <a:avLst/>
          </a:prstGeom>
          <a:noFill/>
        </p:spPr>
        <p:txBody>
          <a:bodyPr wrap="none" rtlCol="0">
            <a:spAutoFit/>
          </a:bodyPr>
          <a:lstStyle/>
          <a:p>
            <a:r>
              <a:rPr lang="en-US" sz="1200" b="1" dirty="0"/>
              <a:t>Data Extraction &amp; validation:</a:t>
            </a:r>
            <a:r>
              <a:rPr lang="en-US" sz="1200" dirty="0"/>
              <a:t> events analysis -&gt; exclude not relevant events -&gt; </a:t>
            </a:r>
            <a:r>
              <a:rPr lang="en-US" sz="1200" dirty="0">
                <a:highlight>
                  <a:srgbClr val="FFFF00"/>
                </a:highlight>
              </a:rPr>
              <a:t>exclude unrelated events </a:t>
            </a:r>
            <a:r>
              <a:rPr lang="en-US" sz="1200" dirty="0"/>
              <a:t>-&gt; events auto validation  -&gt; Data Availability </a:t>
            </a:r>
          </a:p>
        </p:txBody>
      </p:sp>
      <p:cxnSp>
        <p:nvCxnSpPr>
          <p:cNvPr id="11" name="Straight Connector 10">
            <a:extLst>
              <a:ext uri="{FF2B5EF4-FFF2-40B4-BE49-F238E27FC236}">
                <a16:creationId xmlns:a16="http://schemas.microsoft.com/office/drawing/2014/main" id="{A6C32B4C-49D0-029B-D74F-FA23AED8A52C}"/>
              </a:ext>
            </a:extLst>
          </p:cNvPr>
          <p:cNvCxnSpPr/>
          <p:nvPr/>
        </p:nvCxnSpPr>
        <p:spPr>
          <a:xfrm>
            <a:off x="8965870" y="1235034"/>
            <a:ext cx="0" cy="5112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3FC0DD-993F-EFD0-C338-E7C0EF27A916}"/>
              </a:ext>
            </a:extLst>
          </p:cNvPr>
          <p:cNvSpPr txBox="1"/>
          <p:nvPr/>
        </p:nvSpPr>
        <p:spPr>
          <a:xfrm>
            <a:off x="8965871" y="1437168"/>
            <a:ext cx="2994980" cy="3108543"/>
          </a:xfrm>
          <a:prstGeom prst="rect">
            <a:avLst/>
          </a:prstGeom>
          <a:noFill/>
        </p:spPr>
        <p:txBody>
          <a:bodyPr wrap="square" rtlCol="0">
            <a:spAutoFit/>
          </a:bodyPr>
          <a:lstStyle/>
          <a:p>
            <a:pPr marL="285750" indent="-285750">
              <a:buFont typeface="Wingdings" pitchFamily="2" charset="2"/>
              <a:buChar char="Ø"/>
            </a:pPr>
            <a:r>
              <a:rPr lang="en-US" sz="1400" dirty="0"/>
              <a:t>Remember: </a:t>
            </a:r>
          </a:p>
          <a:p>
            <a:pPr marL="285750" indent="-285750">
              <a:buFont typeface="Wingdings" pitchFamily="2" charset="2"/>
              <a:buChar char="Ø"/>
            </a:pPr>
            <a:endParaRPr lang="en-US" sz="1400" dirty="0"/>
          </a:p>
          <a:p>
            <a:pPr marL="742950" lvl="1" indent="-285750">
              <a:buFont typeface="Wingdings" pitchFamily="2" charset="2"/>
              <a:buChar char="Ø"/>
            </a:pPr>
            <a:r>
              <a:rPr lang="en-US" sz="1400" dirty="0"/>
              <a:t>3 accelerators Microtron,  Booster Ring and Storage Ring. </a:t>
            </a:r>
          </a:p>
          <a:p>
            <a:pPr marL="742950" lvl="1" indent="-285750">
              <a:buFont typeface="Wingdings" pitchFamily="2" charset="2"/>
              <a:buChar char="Ø"/>
            </a:pPr>
            <a:r>
              <a:rPr lang="en-US" sz="1400" dirty="0"/>
              <a:t>User beam is only available in Storage Ring (SR). </a:t>
            </a:r>
          </a:p>
          <a:p>
            <a:pPr marL="742950" lvl="1" indent="-285750">
              <a:buFont typeface="Wingdings" pitchFamily="2" charset="2"/>
              <a:buChar char="Ø"/>
            </a:pPr>
            <a:r>
              <a:rPr lang="en-US" sz="1400" dirty="0"/>
              <a:t>Beam is kept there long time </a:t>
            </a:r>
          </a:p>
          <a:p>
            <a:pPr marL="742950" lvl="1" indent="-285750">
              <a:buFont typeface="Wingdings" pitchFamily="2" charset="2"/>
              <a:buChar char="Ø"/>
            </a:pPr>
            <a:r>
              <a:rPr lang="en-US" sz="1400" dirty="0"/>
              <a:t>Many problems could happen in the other accelerators but not interrupting the beam in SR</a:t>
            </a:r>
          </a:p>
          <a:p>
            <a:pPr marL="742950" lvl="1" indent="-285750">
              <a:buFont typeface="Wingdings" pitchFamily="2" charset="2"/>
              <a:buChar char="Ø"/>
            </a:pPr>
            <a:endParaRPr lang="en-US" sz="1400" dirty="0"/>
          </a:p>
        </p:txBody>
      </p:sp>
      <p:pic>
        <p:nvPicPr>
          <p:cNvPr id="4" name="Picture 3">
            <a:extLst>
              <a:ext uri="{FF2B5EF4-FFF2-40B4-BE49-F238E27FC236}">
                <a16:creationId xmlns:a16="http://schemas.microsoft.com/office/drawing/2014/main" id="{612D67F2-DD27-366E-A405-66A30C5B0058}"/>
              </a:ext>
            </a:extLst>
          </p:cNvPr>
          <p:cNvPicPr>
            <a:picLocks noChangeAspect="1"/>
          </p:cNvPicPr>
          <p:nvPr/>
        </p:nvPicPr>
        <p:blipFill>
          <a:blip r:embed="rId5"/>
          <a:stretch>
            <a:fillRect/>
          </a:stretch>
        </p:blipFill>
        <p:spPr>
          <a:xfrm>
            <a:off x="4365839" y="1235034"/>
            <a:ext cx="4224165" cy="4868034"/>
          </a:xfrm>
          <a:prstGeom prst="rect">
            <a:avLst/>
          </a:prstGeom>
        </p:spPr>
      </p:pic>
      <p:sp>
        <p:nvSpPr>
          <p:cNvPr id="14" name="TextBox 13">
            <a:extLst>
              <a:ext uri="{FF2B5EF4-FFF2-40B4-BE49-F238E27FC236}">
                <a16:creationId xmlns:a16="http://schemas.microsoft.com/office/drawing/2014/main" id="{8CDEFB09-FE0B-869E-FA48-D19783F3310B}"/>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System Architecture | Data extraction &amp; validation	</a:t>
            </a:r>
          </a:p>
        </p:txBody>
      </p:sp>
      <p:pic>
        <p:nvPicPr>
          <p:cNvPr id="15" name="Picture 14">
            <a:extLst>
              <a:ext uri="{FF2B5EF4-FFF2-40B4-BE49-F238E27FC236}">
                <a16:creationId xmlns:a16="http://schemas.microsoft.com/office/drawing/2014/main" id="{AEEBEF72-B8AC-1466-B408-BF8B4731A2E3}"/>
              </a:ext>
            </a:extLst>
          </p:cNvPr>
          <p:cNvPicPr>
            <a:picLocks noChangeAspect="1"/>
          </p:cNvPicPr>
          <p:nvPr/>
        </p:nvPicPr>
        <p:blipFill>
          <a:blip r:embed="rId6"/>
          <a:stretch>
            <a:fillRect/>
          </a:stretch>
        </p:blipFill>
        <p:spPr>
          <a:xfrm>
            <a:off x="9319518" y="4618840"/>
            <a:ext cx="1968242" cy="1589495"/>
          </a:xfrm>
          <a:prstGeom prst="rect">
            <a:avLst/>
          </a:prstGeom>
        </p:spPr>
      </p:pic>
      <p:sp>
        <p:nvSpPr>
          <p:cNvPr id="16" name="TextBox 15">
            <a:extLst>
              <a:ext uri="{FF2B5EF4-FFF2-40B4-BE49-F238E27FC236}">
                <a16:creationId xmlns:a16="http://schemas.microsoft.com/office/drawing/2014/main" id="{662B4CC3-FCF7-3943-96DE-6A1297A4C1A4}"/>
              </a:ext>
            </a:extLst>
          </p:cNvPr>
          <p:cNvSpPr txBox="1"/>
          <p:nvPr/>
        </p:nvSpPr>
        <p:spPr>
          <a:xfrm>
            <a:off x="9890876" y="6061987"/>
            <a:ext cx="1701683" cy="369332"/>
          </a:xfrm>
          <a:prstGeom prst="rect">
            <a:avLst/>
          </a:prstGeom>
          <a:noFill/>
        </p:spPr>
        <p:txBody>
          <a:bodyPr wrap="square" rtlCol="0">
            <a:spAutoFit/>
          </a:bodyPr>
          <a:lstStyle/>
          <a:p>
            <a:r>
              <a:rPr lang="en-US" dirty="0"/>
              <a:t>This affects (T)</a:t>
            </a:r>
          </a:p>
        </p:txBody>
      </p:sp>
    </p:spTree>
    <p:extLst>
      <p:ext uri="{BB962C8B-B14F-4D97-AF65-F5344CB8AC3E}">
        <p14:creationId xmlns:p14="http://schemas.microsoft.com/office/powerpoint/2010/main" val="357996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39BE80C-C5C7-FEEE-4BBD-797B2E5BFBC8}"/>
              </a:ext>
            </a:extLst>
          </p:cNvPr>
          <p:cNvSpPr txBox="1"/>
          <p:nvPr/>
        </p:nvSpPr>
        <p:spPr>
          <a:xfrm>
            <a:off x="231147" y="1098614"/>
            <a:ext cx="7758593" cy="1200329"/>
          </a:xfrm>
          <a:prstGeom prst="rect">
            <a:avLst/>
          </a:prstGeom>
          <a:noFill/>
        </p:spPr>
        <p:txBody>
          <a:bodyPr wrap="square" rtlCol="0">
            <a:spAutoFit/>
          </a:bodyPr>
          <a:lstStyle/>
          <a:p>
            <a:pPr marL="285750" indent="-285750">
              <a:buFont typeface="Wingdings" pitchFamily="2" charset="2"/>
              <a:buChar char="Ø"/>
            </a:pPr>
            <a:r>
              <a:rPr lang="en-US" dirty="0"/>
              <a:t>Events validation:</a:t>
            </a:r>
          </a:p>
          <a:p>
            <a:pPr marL="285750" indent="-285750">
              <a:buFont typeface="Wingdings" pitchFamily="2" charset="2"/>
              <a:buChar char="Ø"/>
            </a:pPr>
            <a:endParaRPr lang="en-US" dirty="0"/>
          </a:p>
          <a:p>
            <a:pPr marL="742950" lvl="1" indent="-285750">
              <a:buFont typeface="Wingdings" pitchFamily="2" charset="2"/>
              <a:buChar char="Ø"/>
            </a:pPr>
            <a:r>
              <a:rPr lang="en-US" dirty="0"/>
              <a:t>A module that validates operator inputs with data recorded at EPICS archiver </a:t>
            </a:r>
          </a:p>
        </p:txBody>
      </p:sp>
      <p:pic>
        <p:nvPicPr>
          <p:cNvPr id="6" name="Picture 5">
            <a:extLst>
              <a:ext uri="{FF2B5EF4-FFF2-40B4-BE49-F238E27FC236}">
                <a16:creationId xmlns:a16="http://schemas.microsoft.com/office/drawing/2014/main" id="{E9EE52B2-41E1-9777-E213-45347DF2B259}"/>
              </a:ext>
            </a:extLst>
          </p:cNvPr>
          <p:cNvPicPr>
            <a:picLocks noChangeAspect="1"/>
          </p:cNvPicPr>
          <p:nvPr/>
        </p:nvPicPr>
        <p:blipFill>
          <a:blip r:embed="rId5"/>
          <a:stretch>
            <a:fillRect/>
          </a:stretch>
        </p:blipFill>
        <p:spPr>
          <a:xfrm>
            <a:off x="516726" y="2298943"/>
            <a:ext cx="5098576" cy="2260115"/>
          </a:xfrm>
          <a:prstGeom prst="rect">
            <a:avLst/>
          </a:prstGeom>
        </p:spPr>
      </p:pic>
      <p:pic>
        <p:nvPicPr>
          <p:cNvPr id="14" name="Picture 13">
            <a:extLst>
              <a:ext uri="{FF2B5EF4-FFF2-40B4-BE49-F238E27FC236}">
                <a16:creationId xmlns:a16="http://schemas.microsoft.com/office/drawing/2014/main" id="{80C78919-0B76-292E-F1AE-123102AF85DC}"/>
              </a:ext>
            </a:extLst>
          </p:cNvPr>
          <p:cNvPicPr>
            <a:picLocks noChangeAspect="1"/>
          </p:cNvPicPr>
          <p:nvPr/>
        </p:nvPicPr>
        <p:blipFill>
          <a:blip r:embed="rId6"/>
          <a:stretch>
            <a:fillRect/>
          </a:stretch>
        </p:blipFill>
        <p:spPr>
          <a:xfrm>
            <a:off x="6576700" y="2741611"/>
            <a:ext cx="4973490" cy="2686710"/>
          </a:xfrm>
          <a:prstGeom prst="rect">
            <a:avLst/>
          </a:prstGeom>
        </p:spPr>
      </p:pic>
      <p:sp>
        <p:nvSpPr>
          <p:cNvPr id="15" name="TextBox 14">
            <a:extLst>
              <a:ext uri="{FF2B5EF4-FFF2-40B4-BE49-F238E27FC236}">
                <a16:creationId xmlns:a16="http://schemas.microsoft.com/office/drawing/2014/main" id="{2F86E5AF-759F-AB03-4611-A185F50C755A}"/>
              </a:ext>
            </a:extLst>
          </p:cNvPr>
          <p:cNvSpPr txBox="1"/>
          <p:nvPr/>
        </p:nvSpPr>
        <p:spPr>
          <a:xfrm>
            <a:off x="119969" y="4776184"/>
            <a:ext cx="3148491" cy="646331"/>
          </a:xfrm>
          <a:prstGeom prst="rect">
            <a:avLst/>
          </a:prstGeom>
          <a:noFill/>
        </p:spPr>
        <p:txBody>
          <a:bodyPr wrap="none" rtlCol="0">
            <a:spAutoFit/>
          </a:bodyPr>
          <a:lstStyle/>
          <a:p>
            <a:r>
              <a:rPr lang="en-US" dirty="0"/>
              <a:t>Event time: Sep 18, 2023 06:19 </a:t>
            </a:r>
            <a:br>
              <a:rPr lang="en-US" dirty="0"/>
            </a:br>
            <a:r>
              <a:rPr lang="en-US" dirty="0"/>
              <a:t>as recorded by the operator </a:t>
            </a:r>
          </a:p>
        </p:txBody>
      </p:sp>
      <p:sp>
        <p:nvSpPr>
          <p:cNvPr id="16" name="TextBox 15">
            <a:extLst>
              <a:ext uri="{FF2B5EF4-FFF2-40B4-BE49-F238E27FC236}">
                <a16:creationId xmlns:a16="http://schemas.microsoft.com/office/drawing/2014/main" id="{3D544A7B-5975-6E08-1FC7-716FF27522B8}"/>
              </a:ext>
            </a:extLst>
          </p:cNvPr>
          <p:cNvSpPr txBox="1"/>
          <p:nvPr/>
        </p:nvSpPr>
        <p:spPr>
          <a:xfrm>
            <a:off x="7489199" y="5259366"/>
            <a:ext cx="3253455" cy="369332"/>
          </a:xfrm>
          <a:prstGeom prst="rect">
            <a:avLst/>
          </a:prstGeom>
          <a:noFill/>
        </p:spPr>
        <p:txBody>
          <a:bodyPr wrap="none" rtlCol="0">
            <a:spAutoFit/>
          </a:bodyPr>
          <a:lstStyle/>
          <a:p>
            <a:r>
              <a:rPr lang="en-US" dirty="0"/>
              <a:t>Exact time is Sep 18, 2023 06:21 </a:t>
            </a:r>
          </a:p>
        </p:txBody>
      </p:sp>
      <p:sp>
        <p:nvSpPr>
          <p:cNvPr id="17" name="TextBox 16">
            <a:extLst>
              <a:ext uri="{FF2B5EF4-FFF2-40B4-BE49-F238E27FC236}">
                <a16:creationId xmlns:a16="http://schemas.microsoft.com/office/drawing/2014/main" id="{DEE9C16D-66C9-6240-0A86-7B7A89F9A3CB}"/>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System Architecture | Data extraction &amp; validation	</a:t>
            </a:r>
          </a:p>
        </p:txBody>
      </p:sp>
      <p:sp>
        <p:nvSpPr>
          <p:cNvPr id="18" name="TextBox 17">
            <a:extLst>
              <a:ext uri="{FF2B5EF4-FFF2-40B4-BE49-F238E27FC236}">
                <a16:creationId xmlns:a16="http://schemas.microsoft.com/office/drawing/2014/main" id="{C895E2B7-9678-662B-331F-AD7ED67E25D0}"/>
              </a:ext>
            </a:extLst>
          </p:cNvPr>
          <p:cNvSpPr txBox="1"/>
          <p:nvPr/>
        </p:nvSpPr>
        <p:spPr>
          <a:xfrm>
            <a:off x="231147" y="6345081"/>
            <a:ext cx="10365733" cy="276999"/>
          </a:xfrm>
          <a:prstGeom prst="rect">
            <a:avLst/>
          </a:prstGeom>
          <a:noFill/>
        </p:spPr>
        <p:txBody>
          <a:bodyPr wrap="square" rtlCol="0">
            <a:spAutoFit/>
          </a:bodyPr>
          <a:lstStyle/>
          <a:p>
            <a:r>
              <a:rPr lang="en-US" sz="1200" b="1" dirty="0"/>
              <a:t>Data Extraction &amp; validation:</a:t>
            </a:r>
            <a:r>
              <a:rPr lang="en-US" sz="1200" dirty="0"/>
              <a:t> events analysis -&gt; exclude not relevant events -&gt; exclude unrelated events -&gt; </a:t>
            </a:r>
            <a:r>
              <a:rPr lang="en-US" sz="1200" dirty="0">
                <a:highlight>
                  <a:srgbClr val="FFFF00"/>
                </a:highlight>
              </a:rPr>
              <a:t>events auto validation</a:t>
            </a:r>
            <a:r>
              <a:rPr lang="en-US" sz="1200" dirty="0"/>
              <a:t>  -&gt; Data Availability </a:t>
            </a:r>
          </a:p>
        </p:txBody>
      </p:sp>
    </p:spTree>
    <p:extLst>
      <p:ext uri="{BB962C8B-B14F-4D97-AF65-F5344CB8AC3E}">
        <p14:creationId xmlns:p14="http://schemas.microsoft.com/office/powerpoint/2010/main" val="3908525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2D3721-A0ED-8D52-96C8-86C30DAB39F5}"/>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System Architecture | Data extraction &amp; validation	</a:t>
            </a:r>
          </a:p>
        </p:txBody>
      </p:sp>
      <p:pic>
        <p:nvPicPr>
          <p:cNvPr id="12" name="Picture 11">
            <a:extLst>
              <a:ext uri="{FF2B5EF4-FFF2-40B4-BE49-F238E27FC236}">
                <a16:creationId xmlns:a16="http://schemas.microsoft.com/office/drawing/2014/main" id="{3D45AEDF-80FA-5FF0-85A5-F32D7045BC51}"/>
              </a:ext>
            </a:extLst>
          </p:cNvPr>
          <p:cNvPicPr>
            <a:picLocks noChangeAspect="1"/>
          </p:cNvPicPr>
          <p:nvPr/>
        </p:nvPicPr>
        <p:blipFill>
          <a:blip r:embed="rId5"/>
          <a:stretch>
            <a:fillRect/>
          </a:stretch>
        </p:blipFill>
        <p:spPr>
          <a:xfrm>
            <a:off x="3249083" y="1034190"/>
            <a:ext cx="5887951" cy="5284059"/>
          </a:xfrm>
          <a:prstGeom prst="rect">
            <a:avLst/>
          </a:prstGeom>
        </p:spPr>
      </p:pic>
      <p:sp>
        <p:nvSpPr>
          <p:cNvPr id="17" name="TextBox 16">
            <a:extLst>
              <a:ext uri="{FF2B5EF4-FFF2-40B4-BE49-F238E27FC236}">
                <a16:creationId xmlns:a16="http://schemas.microsoft.com/office/drawing/2014/main" id="{02CA949B-B695-243F-EAE8-32E95E99C0F0}"/>
              </a:ext>
            </a:extLst>
          </p:cNvPr>
          <p:cNvSpPr txBox="1"/>
          <p:nvPr/>
        </p:nvSpPr>
        <p:spPr>
          <a:xfrm>
            <a:off x="231147" y="1098614"/>
            <a:ext cx="2645403" cy="1200329"/>
          </a:xfrm>
          <a:prstGeom prst="rect">
            <a:avLst/>
          </a:prstGeom>
          <a:noFill/>
        </p:spPr>
        <p:txBody>
          <a:bodyPr wrap="square" rtlCol="0">
            <a:spAutoFit/>
          </a:bodyPr>
          <a:lstStyle/>
          <a:p>
            <a:pPr marL="285750" indent="-285750">
              <a:buFont typeface="Wingdings" pitchFamily="2" charset="2"/>
              <a:buChar char="Ø"/>
            </a:pPr>
            <a:r>
              <a:rPr lang="en-US" dirty="0"/>
              <a:t>Events validation:</a:t>
            </a:r>
          </a:p>
          <a:p>
            <a:pPr marL="285750" indent="-285750">
              <a:buFont typeface="Wingdings" pitchFamily="2" charset="2"/>
              <a:buChar char="Ø"/>
            </a:pPr>
            <a:endParaRPr lang="en-US" dirty="0"/>
          </a:p>
          <a:p>
            <a:pPr marL="742950" lvl="1" indent="-285750">
              <a:buFont typeface="Wingdings" pitchFamily="2" charset="2"/>
              <a:buChar char="Ø"/>
            </a:pPr>
            <a:r>
              <a:rPr lang="en-US" dirty="0"/>
              <a:t>File output sample</a:t>
            </a:r>
          </a:p>
        </p:txBody>
      </p:sp>
      <p:sp>
        <p:nvSpPr>
          <p:cNvPr id="18" name="TextBox 17">
            <a:extLst>
              <a:ext uri="{FF2B5EF4-FFF2-40B4-BE49-F238E27FC236}">
                <a16:creationId xmlns:a16="http://schemas.microsoft.com/office/drawing/2014/main" id="{2C6966FF-0604-2C7C-1E65-0D791D49A8A5}"/>
              </a:ext>
            </a:extLst>
          </p:cNvPr>
          <p:cNvSpPr txBox="1"/>
          <p:nvPr/>
        </p:nvSpPr>
        <p:spPr>
          <a:xfrm>
            <a:off x="231147" y="6345081"/>
            <a:ext cx="10365733" cy="276999"/>
          </a:xfrm>
          <a:prstGeom prst="rect">
            <a:avLst/>
          </a:prstGeom>
          <a:noFill/>
        </p:spPr>
        <p:txBody>
          <a:bodyPr wrap="square" rtlCol="0">
            <a:spAutoFit/>
          </a:bodyPr>
          <a:lstStyle/>
          <a:p>
            <a:r>
              <a:rPr lang="en-US" sz="1200" b="1" dirty="0"/>
              <a:t>Data Extraction &amp; validation:</a:t>
            </a:r>
            <a:r>
              <a:rPr lang="en-US" sz="1200" dirty="0"/>
              <a:t> events analysis -&gt; exclude not relevant events -&gt; exclude unrelated events -&gt; </a:t>
            </a:r>
            <a:r>
              <a:rPr lang="en-US" sz="1200" dirty="0">
                <a:highlight>
                  <a:srgbClr val="FFFF00"/>
                </a:highlight>
              </a:rPr>
              <a:t>events auto validation</a:t>
            </a:r>
            <a:r>
              <a:rPr lang="en-US" sz="1200" dirty="0"/>
              <a:t>  -&gt; Data Availability </a:t>
            </a:r>
          </a:p>
        </p:txBody>
      </p:sp>
    </p:spTree>
    <p:extLst>
      <p:ext uri="{BB962C8B-B14F-4D97-AF65-F5344CB8AC3E}">
        <p14:creationId xmlns:p14="http://schemas.microsoft.com/office/powerpoint/2010/main" val="142220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27B487-75D4-5A6F-F76F-D4CD09AEFC6F}"/>
              </a:ext>
            </a:extLst>
          </p:cNvPr>
          <p:cNvSpPr txBox="1"/>
          <p:nvPr/>
        </p:nvSpPr>
        <p:spPr>
          <a:xfrm>
            <a:off x="231147" y="6345081"/>
            <a:ext cx="10365733" cy="276999"/>
          </a:xfrm>
          <a:prstGeom prst="rect">
            <a:avLst/>
          </a:prstGeom>
          <a:noFill/>
        </p:spPr>
        <p:txBody>
          <a:bodyPr wrap="square" rtlCol="0">
            <a:spAutoFit/>
          </a:bodyPr>
          <a:lstStyle/>
          <a:p>
            <a:r>
              <a:rPr lang="en-US" sz="1200" b="1" dirty="0"/>
              <a:t>Data Extraction &amp; validation:</a:t>
            </a:r>
            <a:r>
              <a:rPr lang="en-US" sz="1200" dirty="0"/>
              <a:t> events analysis -&gt; exclude not relevant events -&gt; exclude unrelated events -&gt; events auto validation  -&gt; </a:t>
            </a:r>
            <a:r>
              <a:rPr lang="en-US" sz="1200" dirty="0">
                <a:highlight>
                  <a:srgbClr val="FFFF00"/>
                </a:highlight>
              </a:rPr>
              <a:t>Data Availability </a:t>
            </a:r>
          </a:p>
        </p:txBody>
      </p:sp>
      <p:sp>
        <p:nvSpPr>
          <p:cNvPr id="7" name="TextBox 6">
            <a:extLst>
              <a:ext uri="{FF2B5EF4-FFF2-40B4-BE49-F238E27FC236}">
                <a16:creationId xmlns:a16="http://schemas.microsoft.com/office/drawing/2014/main" id="{9C2D3721-A0ED-8D52-96C8-86C30DAB39F5}"/>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System Architecture | Data extraction &amp; validation	</a:t>
            </a:r>
          </a:p>
        </p:txBody>
      </p:sp>
      <p:sp>
        <p:nvSpPr>
          <p:cNvPr id="17" name="TextBox 16">
            <a:extLst>
              <a:ext uri="{FF2B5EF4-FFF2-40B4-BE49-F238E27FC236}">
                <a16:creationId xmlns:a16="http://schemas.microsoft.com/office/drawing/2014/main" id="{02CA949B-B695-243F-EAE8-32E95E99C0F0}"/>
              </a:ext>
            </a:extLst>
          </p:cNvPr>
          <p:cNvSpPr txBox="1"/>
          <p:nvPr/>
        </p:nvSpPr>
        <p:spPr>
          <a:xfrm>
            <a:off x="231147" y="1098614"/>
            <a:ext cx="11351253" cy="4247317"/>
          </a:xfrm>
          <a:prstGeom prst="rect">
            <a:avLst/>
          </a:prstGeom>
          <a:noFill/>
        </p:spPr>
        <p:txBody>
          <a:bodyPr wrap="square" rtlCol="0">
            <a:spAutoFit/>
          </a:bodyPr>
          <a:lstStyle/>
          <a:p>
            <a:pPr marL="285750" indent="-285750">
              <a:buFont typeface="Wingdings" pitchFamily="2" charset="2"/>
              <a:buChar char="Ø"/>
            </a:pPr>
            <a:r>
              <a:rPr lang="en-US" dirty="0"/>
              <a:t>Data Availability </a:t>
            </a:r>
          </a:p>
          <a:p>
            <a:pPr marL="742950" lvl="1" indent="-285750">
              <a:buFont typeface="Wingdings" pitchFamily="2" charset="2"/>
              <a:buChar char="Ø"/>
            </a:pPr>
            <a:r>
              <a:rPr lang="en-US" dirty="0"/>
              <a:t>Year 2020 was not available STS nor LTS of archiver. We have to import them from tapes </a:t>
            </a:r>
          </a:p>
          <a:p>
            <a:pPr marL="742950" lvl="1" indent="-285750">
              <a:buFont typeface="Wingdings" pitchFamily="2" charset="2"/>
              <a:buChar char="Ø"/>
            </a:pPr>
            <a:endParaRPr lang="en-US" dirty="0"/>
          </a:p>
          <a:p>
            <a:pPr marL="742950" lvl="1" indent="-285750">
              <a:buFont typeface="Wingdings" pitchFamily="2" charset="2"/>
              <a:buChar char="Ø"/>
            </a:pPr>
            <a:r>
              <a:rPr lang="en-US" dirty="0"/>
              <a:t>No data found in archiver during some trip events -- due to archiver service unavailability, maybe disk failure</a:t>
            </a:r>
            <a:br>
              <a:rPr lang="en-US" dirty="0"/>
            </a:br>
            <a:r>
              <a:rPr lang="en-US" dirty="0"/>
              <a:t>such records have been removed from the considerations </a:t>
            </a:r>
          </a:p>
          <a:p>
            <a:pPr lvl="1"/>
            <a:endParaRPr lang="en-US" dirty="0"/>
          </a:p>
          <a:p>
            <a:pPr marL="1257300" lvl="2" indent="-342900">
              <a:buFont typeface="+mj-lt"/>
              <a:buAutoNum type="arabicPeriod"/>
            </a:pPr>
            <a:r>
              <a:rPr lang="en-US" dirty="0"/>
              <a:t>2022-07-17 06:25:00</a:t>
            </a:r>
          </a:p>
          <a:p>
            <a:pPr marL="1257300" lvl="2" indent="-342900">
              <a:buFont typeface="+mj-lt"/>
              <a:buAutoNum type="arabicPeriod"/>
            </a:pPr>
            <a:r>
              <a:rPr lang="en-US" dirty="0"/>
              <a:t>2022-10-03 06:15:00</a:t>
            </a:r>
          </a:p>
          <a:p>
            <a:pPr marL="1257300" lvl="2" indent="-342900">
              <a:buFont typeface="+mj-lt"/>
              <a:buAutoNum type="arabicPeriod"/>
            </a:pPr>
            <a:r>
              <a:rPr lang="en-US" dirty="0"/>
              <a:t>2022-10-30 16:40:00</a:t>
            </a:r>
          </a:p>
          <a:p>
            <a:pPr marL="1257300" lvl="2" indent="-342900">
              <a:buFont typeface="+mj-lt"/>
              <a:buAutoNum type="arabicPeriod"/>
            </a:pPr>
            <a:r>
              <a:rPr lang="en-US" dirty="0"/>
              <a:t>2022-10-30 17:12:00</a:t>
            </a:r>
          </a:p>
          <a:p>
            <a:pPr marL="1257300" lvl="2" indent="-342900">
              <a:buFont typeface="+mj-lt"/>
              <a:buAutoNum type="arabicPeriod"/>
            </a:pPr>
            <a:r>
              <a:rPr lang="en-US" dirty="0"/>
              <a:t>2022-10-31 04:44:00</a:t>
            </a:r>
          </a:p>
          <a:p>
            <a:pPr marL="1257300" lvl="2" indent="-342900">
              <a:buFont typeface="+mj-lt"/>
              <a:buAutoNum type="arabicPeriod"/>
            </a:pPr>
            <a:r>
              <a:rPr lang="en-US" dirty="0"/>
              <a:t>2022-10-31 10:04:00</a:t>
            </a:r>
          </a:p>
          <a:p>
            <a:pPr marL="1257300" lvl="2" indent="-342900">
              <a:buFont typeface="+mj-lt"/>
              <a:buAutoNum type="arabicPeriod"/>
            </a:pPr>
            <a:r>
              <a:rPr lang="en-US" dirty="0"/>
              <a:t>2022-10-31 11:00:00</a:t>
            </a:r>
          </a:p>
          <a:p>
            <a:pPr marL="1257300" lvl="2" indent="-342900">
              <a:buFont typeface="+mj-lt"/>
              <a:buAutoNum type="arabicPeriod"/>
            </a:pPr>
            <a:r>
              <a:rPr lang="en-US" dirty="0"/>
              <a:t>2022-12-05 06:56:00</a:t>
            </a:r>
          </a:p>
          <a:p>
            <a:pPr marL="800100" lvl="1" indent="-342900">
              <a:buFont typeface="Wingdings" pitchFamily="2" charset="2"/>
              <a:buChar char="Ø"/>
            </a:pPr>
            <a:r>
              <a:rPr lang="en-US" dirty="0"/>
              <a:t>The problems above affect (T)</a:t>
            </a:r>
          </a:p>
        </p:txBody>
      </p:sp>
      <p:pic>
        <p:nvPicPr>
          <p:cNvPr id="3" name="Picture 2">
            <a:extLst>
              <a:ext uri="{FF2B5EF4-FFF2-40B4-BE49-F238E27FC236}">
                <a16:creationId xmlns:a16="http://schemas.microsoft.com/office/drawing/2014/main" id="{F978D410-C525-F5FA-1DA1-187526880A88}"/>
              </a:ext>
            </a:extLst>
          </p:cNvPr>
          <p:cNvPicPr>
            <a:picLocks noChangeAspect="1"/>
          </p:cNvPicPr>
          <p:nvPr/>
        </p:nvPicPr>
        <p:blipFill>
          <a:blip r:embed="rId5"/>
          <a:stretch>
            <a:fillRect/>
          </a:stretch>
        </p:blipFill>
        <p:spPr>
          <a:xfrm>
            <a:off x="7790180" y="2791330"/>
            <a:ext cx="4025900" cy="3251200"/>
          </a:xfrm>
          <a:prstGeom prst="rect">
            <a:avLst/>
          </a:prstGeom>
        </p:spPr>
      </p:pic>
    </p:spTree>
    <p:extLst>
      <p:ext uri="{BB962C8B-B14F-4D97-AF65-F5344CB8AC3E}">
        <p14:creationId xmlns:p14="http://schemas.microsoft.com/office/powerpoint/2010/main" val="3615214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27B487-75D4-5A6F-F76F-D4CD09AEFC6F}"/>
              </a:ext>
            </a:extLst>
          </p:cNvPr>
          <p:cNvSpPr txBox="1"/>
          <p:nvPr/>
        </p:nvSpPr>
        <p:spPr>
          <a:xfrm>
            <a:off x="231147" y="6345081"/>
            <a:ext cx="10365733" cy="276999"/>
          </a:xfrm>
          <a:prstGeom prst="rect">
            <a:avLst/>
          </a:prstGeom>
          <a:noFill/>
        </p:spPr>
        <p:txBody>
          <a:bodyPr wrap="square" rtlCol="0">
            <a:spAutoFit/>
          </a:bodyPr>
          <a:lstStyle/>
          <a:p>
            <a:r>
              <a:rPr lang="en-US" sz="1200" b="1" dirty="0"/>
              <a:t>Data Extraction &amp; validation:</a:t>
            </a:r>
            <a:r>
              <a:rPr lang="en-US" sz="1200" dirty="0"/>
              <a:t> events analysis -&gt; exclude not relevant events -&gt; exclude unrelated events -&gt; events auto validation  -&gt; </a:t>
            </a:r>
            <a:r>
              <a:rPr lang="en-US" sz="1200" dirty="0">
                <a:highlight>
                  <a:srgbClr val="FFFF00"/>
                </a:highlight>
              </a:rPr>
              <a:t>Data Availability </a:t>
            </a:r>
          </a:p>
        </p:txBody>
      </p:sp>
      <p:sp>
        <p:nvSpPr>
          <p:cNvPr id="7" name="TextBox 6">
            <a:extLst>
              <a:ext uri="{FF2B5EF4-FFF2-40B4-BE49-F238E27FC236}">
                <a16:creationId xmlns:a16="http://schemas.microsoft.com/office/drawing/2014/main" id="{9C2D3721-A0ED-8D52-96C8-86C30DAB39F5}"/>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System Architecture | Data extraction &amp; validation	</a:t>
            </a:r>
          </a:p>
        </p:txBody>
      </p:sp>
      <p:sp>
        <p:nvSpPr>
          <p:cNvPr id="17" name="TextBox 16">
            <a:extLst>
              <a:ext uri="{FF2B5EF4-FFF2-40B4-BE49-F238E27FC236}">
                <a16:creationId xmlns:a16="http://schemas.microsoft.com/office/drawing/2014/main" id="{02CA949B-B695-243F-EAE8-32E95E99C0F0}"/>
              </a:ext>
            </a:extLst>
          </p:cNvPr>
          <p:cNvSpPr txBox="1"/>
          <p:nvPr/>
        </p:nvSpPr>
        <p:spPr>
          <a:xfrm>
            <a:off x="231147" y="1098614"/>
            <a:ext cx="11351253" cy="4524315"/>
          </a:xfrm>
          <a:prstGeom prst="rect">
            <a:avLst/>
          </a:prstGeom>
          <a:noFill/>
        </p:spPr>
        <p:txBody>
          <a:bodyPr wrap="square" rtlCol="0">
            <a:spAutoFit/>
          </a:bodyPr>
          <a:lstStyle/>
          <a:p>
            <a:pPr marL="285750" indent="-285750">
              <a:buFont typeface="Wingdings" pitchFamily="2" charset="2"/>
              <a:buChar char="Ø"/>
            </a:pPr>
            <a:r>
              <a:rPr lang="en-US" dirty="0"/>
              <a:t>Trip data enrichment </a:t>
            </a:r>
          </a:p>
          <a:p>
            <a:pPr marL="742950" lvl="1" indent="-285750">
              <a:buFont typeface="Wingdings" pitchFamily="2" charset="2"/>
              <a:buChar char="Ø"/>
            </a:pPr>
            <a:r>
              <a:rPr lang="en-US" dirty="0"/>
              <a:t>Some data sets were added manually</a:t>
            </a:r>
          </a:p>
          <a:p>
            <a:pPr marL="742950" lvl="1" indent="-285750">
              <a:buFont typeface="Wingdings" pitchFamily="2" charset="2"/>
              <a:buChar char="Ø"/>
            </a:pPr>
            <a:r>
              <a:rPr lang="en-US" dirty="0"/>
              <a:t>These datasets were not recorded as trip events</a:t>
            </a:r>
          </a:p>
          <a:p>
            <a:pPr marL="800100" lvl="1" indent="-342900">
              <a:buFont typeface="Wingdings" pitchFamily="2" charset="2"/>
              <a:buChar char="Ø"/>
            </a:pPr>
            <a:r>
              <a:rPr lang="en-US" dirty="0"/>
              <a:t>This positively affects (T)</a:t>
            </a:r>
          </a:p>
          <a:p>
            <a:pPr marL="800100" lvl="1" indent="-342900">
              <a:buFont typeface="Wingdings" pitchFamily="2" charset="2"/>
              <a:buChar char="Ø"/>
            </a:pPr>
            <a:endParaRPr lang="en-US" dirty="0"/>
          </a:p>
          <a:p>
            <a:pPr marL="342900" indent="-342900">
              <a:buFont typeface="Wingdings" pitchFamily="2" charset="2"/>
              <a:buChar char="Ø"/>
            </a:pPr>
            <a:r>
              <a:rPr lang="en-US" dirty="0"/>
              <a:t>No trip events:</a:t>
            </a:r>
          </a:p>
          <a:p>
            <a:pPr marL="800100" lvl="1" indent="-342900">
              <a:buFont typeface="Wingdings" pitchFamily="2" charset="2"/>
              <a:buChar char="Ø"/>
            </a:pPr>
            <a:r>
              <a:rPr lang="en-US" dirty="0"/>
              <a:t>We can collect as much as we need.</a:t>
            </a:r>
          </a:p>
          <a:p>
            <a:pPr marL="800100" lvl="1" indent="-342900">
              <a:buFont typeface="Wingdings" pitchFamily="2" charset="2"/>
              <a:buChar char="Ø"/>
            </a:pPr>
            <a:r>
              <a:rPr lang="en-US" dirty="0"/>
              <a:t>This positively affects (T)</a:t>
            </a:r>
          </a:p>
          <a:p>
            <a:pPr lvl="1"/>
            <a:endParaRPr lang="en-US" dirty="0"/>
          </a:p>
          <a:p>
            <a:pPr marL="285750" indent="-285750">
              <a:buFont typeface="Wingdings" pitchFamily="2" charset="2"/>
              <a:buChar char="Ø"/>
            </a:pPr>
            <a:r>
              <a:rPr lang="en-US" dirty="0"/>
              <a:t>PVs that have been added recently (i.e. in year 2023 only!!)</a:t>
            </a:r>
          </a:p>
          <a:p>
            <a:pPr marL="742950" lvl="1" indent="-285750">
              <a:buFont typeface="Arial" panose="020B0604020202020204" pitchFamily="34" charset="0"/>
              <a:buChar char="•"/>
            </a:pPr>
            <a:r>
              <a:rPr lang="en-GB" dirty="0"/>
              <a:t>SRC16-DI-PNHL:getVsize</a:t>
            </a:r>
          </a:p>
          <a:p>
            <a:pPr marL="742950" lvl="1" indent="-285750">
              <a:buFont typeface="Arial" panose="020B0604020202020204" pitchFamily="34" charset="0"/>
              <a:buChar char="•"/>
            </a:pPr>
            <a:r>
              <a:rPr lang="en-GB" dirty="0"/>
              <a:t>SRC16-CO-PNHL-THC1:getTemp</a:t>
            </a:r>
          </a:p>
          <a:p>
            <a:pPr marL="742950" lvl="1" indent="-285750">
              <a:buFont typeface="Arial" panose="020B0604020202020204" pitchFamily="34" charset="0"/>
              <a:buChar char="•"/>
            </a:pPr>
            <a:r>
              <a:rPr lang="en-GB" dirty="0" err="1"/>
              <a:t>SR-DI:getCoupling</a:t>
            </a:r>
            <a:endParaRPr lang="en-GB" dirty="0"/>
          </a:p>
          <a:p>
            <a:pPr marL="742950" lvl="1" indent="-285750">
              <a:buFont typeface="Arial" panose="020B0604020202020204" pitchFamily="34" charset="0"/>
              <a:buChar char="•"/>
            </a:pPr>
            <a:r>
              <a:rPr lang="en-GB" dirty="0"/>
              <a:t>I11FE-CO-PHST-THC:GetTemp</a:t>
            </a:r>
          </a:p>
          <a:p>
            <a:pPr marL="742950" lvl="1" indent="-285750">
              <a:buFont typeface="Arial" panose="020B0604020202020204" pitchFamily="34" charset="0"/>
              <a:buChar char="•"/>
            </a:pPr>
            <a:r>
              <a:rPr lang="en-GB" dirty="0"/>
              <a:t>I11FE-CO-PSH-THC:GetTemp</a:t>
            </a:r>
            <a:endParaRPr lang="en-US" dirty="0"/>
          </a:p>
          <a:p>
            <a:pPr marL="800100" lvl="1" indent="-342900">
              <a:buFont typeface="Wingdings" pitchFamily="2" charset="2"/>
              <a:buChar char="Ø"/>
            </a:pPr>
            <a:r>
              <a:rPr lang="en-US" dirty="0"/>
              <a:t>This negatively affects (I</a:t>
            </a:r>
            <a:r>
              <a:rPr lang="en-US" baseline="-25000" dirty="0"/>
              <a:t>s</a:t>
            </a:r>
            <a:r>
              <a:rPr lang="en-US" dirty="0"/>
              <a:t>)</a:t>
            </a:r>
          </a:p>
        </p:txBody>
      </p:sp>
      <p:pic>
        <p:nvPicPr>
          <p:cNvPr id="3" name="Picture 2">
            <a:extLst>
              <a:ext uri="{FF2B5EF4-FFF2-40B4-BE49-F238E27FC236}">
                <a16:creationId xmlns:a16="http://schemas.microsoft.com/office/drawing/2014/main" id="{F978D410-C525-F5FA-1DA1-187526880A88}"/>
              </a:ext>
            </a:extLst>
          </p:cNvPr>
          <p:cNvPicPr>
            <a:picLocks noChangeAspect="1"/>
          </p:cNvPicPr>
          <p:nvPr/>
        </p:nvPicPr>
        <p:blipFill>
          <a:blip r:embed="rId5"/>
          <a:stretch>
            <a:fillRect/>
          </a:stretch>
        </p:blipFill>
        <p:spPr>
          <a:xfrm>
            <a:off x="7790180" y="2791330"/>
            <a:ext cx="4025900" cy="3251200"/>
          </a:xfrm>
          <a:prstGeom prst="rect">
            <a:avLst/>
          </a:prstGeom>
        </p:spPr>
      </p:pic>
    </p:spTree>
    <p:extLst>
      <p:ext uri="{BB962C8B-B14F-4D97-AF65-F5344CB8AC3E}">
        <p14:creationId xmlns:p14="http://schemas.microsoft.com/office/powerpoint/2010/main" val="1514522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27B487-75D4-5A6F-F76F-D4CD09AEFC6F}"/>
              </a:ext>
            </a:extLst>
          </p:cNvPr>
          <p:cNvSpPr txBox="1"/>
          <p:nvPr/>
        </p:nvSpPr>
        <p:spPr>
          <a:xfrm>
            <a:off x="231147" y="6345081"/>
            <a:ext cx="10365733" cy="276999"/>
          </a:xfrm>
          <a:prstGeom prst="rect">
            <a:avLst/>
          </a:prstGeom>
          <a:noFill/>
        </p:spPr>
        <p:txBody>
          <a:bodyPr wrap="square" rtlCol="0">
            <a:spAutoFit/>
          </a:bodyPr>
          <a:lstStyle/>
          <a:p>
            <a:r>
              <a:rPr lang="en-US" sz="1200" b="1" dirty="0"/>
              <a:t>Data Preprocessing: </a:t>
            </a:r>
            <a:r>
              <a:rPr lang="en-US" sz="1200" dirty="0"/>
              <a:t>Sliding window -&gt; Scanned vs monitored PV</a:t>
            </a:r>
            <a:endParaRPr lang="en-US" sz="1200" dirty="0">
              <a:highlight>
                <a:srgbClr val="FFFF00"/>
              </a:highlight>
            </a:endParaRPr>
          </a:p>
        </p:txBody>
      </p:sp>
      <p:sp>
        <p:nvSpPr>
          <p:cNvPr id="7" name="TextBox 6">
            <a:extLst>
              <a:ext uri="{FF2B5EF4-FFF2-40B4-BE49-F238E27FC236}">
                <a16:creationId xmlns:a16="http://schemas.microsoft.com/office/drawing/2014/main" id="{9C2D3721-A0ED-8D52-96C8-86C30DAB39F5}"/>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System Architecture | Data Preprocessing </a:t>
            </a:r>
          </a:p>
        </p:txBody>
      </p:sp>
      <p:sp>
        <p:nvSpPr>
          <p:cNvPr id="17" name="TextBox 16">
            <a:extLst>
              <a:ext uri="{FF2B5EF4-FFF2-40B4-BE49-F238E27FC236}">
                <a16:creationId xmlns:a16="http://schemas.microsoft.com/office/drawing/2014/main" id="{02CA949B-B695-243F-EAE8-32E95E99C0F0}"/>
              </a:ext>
            </a:extLst>
          </p:cNvPr>
          <p:cNvSpPr txBox="1"/>
          <p:nvPr/>
        </p:nvSpPr>
        <p:spPr>
          <a:xfrm>
            <a:off x="231147" y="1098614"/>
            <a:ext cx="11351253" cy="369332"/>
          </a:xfrm>
          <a:prstGeom prst="rect">
            <a:avLst/>
          </a:prstGeom>
          <a:noFill/>
        </p:spPr>
        <p:txBody>
          <a:bodyPr wrap="square" rtlCol="0">
            <a:spAutoFit/>
          </a:bodyPr>
          <a:lstStyle/>
          <a:p>
            <a:pPr marL="285750" indent="-285750">
              <a:buFont typeface="Wingdings" pitchFamily="2" charset="2"/>
              <a:buChar char="Ø"/>
            </a:pPr>
            <a:r>
              <a:rPr lang="en-US" dirty="0"/>
              <a:t>Data will be collected in a sliding time window bases</a:t>
            </a:r>
          </a:p>
        </p:txBody>
      </p:sp>
      <p:pic>
        <p:nvPicPr>
          <p:cNvPr id="6" name="Picture 5">
            <a:extLst>
              <a:ext uri="{FF2B5EF4-FFF2-40B4-BE49-F238E27FC236}">
                <a16:creationId xmlns:a16="http://schemas.microsoft.com/office/drawing/2014/main" id="{C34E0EFE-5BAA-0743-D11A-34BD98CDF22F}"/>
              </a:ext>
            </a:extLst>
          </p:cNvPr>
          <p:cNvPicPr>
            <a:picLocks noChangeAspect="1"/>
          </p:cNvPicPr>
          <p:nvPr/>
        </p:nvPicPr>
        <p:blipFill>
          <a:blip r:embed="rId5"/>
          <a:stretch>
            <a:fillRect/>
          </a:stretch>
        </p:blipFill>
        <p:spPr>
          <a:xfrm>
            <a:off x="176193" y="2202461"/>
            <a:ext cx="5402492" cy="2894192"/>
          </a:xfrm>
          <a:prstGeom prst="rect">
            <a:avLst/>
          </a:prstGeom>
        </p:spPr>
      </p:pic>
      <p:graphicFrame>
        <p:nvGraphicFramePr>
          <p:cNvPr id="9" name="Table 8">
            <a:extLst>
              <a:ext uri="{FF2B5EF4-FFF2-40B4-BE49-F238E27FC236}">
                <a16:creationId xmlns:a16="http://schemas.microsoft.com/office/drawing/2014/main" id="{BA2DE556-7F55-94D8-DAF5-C81C1240404F}"/>
              </a:ext>
            </a:extLst>
          </p:cNvPr>
          <p:cNvGraphicFramePr>
            <a:graphicFrameLocks noGrp="1"/>
          </p:cNvGraphicFramePr>
          <p:nvPr>
            <p:extLst>
              <p:ext uri="{D42A27DB-BD31-4B8C-83A1-F6EECF244321}">
                <p14:modId xmlns:p14="http://schemas.microsoft.com/office/powerpoint/2010/main" val="2362879806"/>
              </p:ext>
            </p:extLst>
          </p:nvPr>
        </p:nvGraphicFramePr>
        <p:xfrm>
          <a:off x="6260886" y="1437966"/>
          <a:ext cx="4500882" cy="4754880"/>
        </p:xfrm>
        <a:graphic>
          <a:graphicData uri="http://schemas.openxmlformats.org/drawingml/2006/table">
            <a:tbl>
              <a:tblPr firstRow="1" bandRow="1">
                <a:tableStyleId>{5C22544A-7EE6-4342-B048-85BDC9FD1C3A}</a:tableStyleId>
              </a:tblPr>
              <a:tblGrid>
                <a:gridCol w="750147">
                  <a:extLst>
                    <a:ext uri="{9D8B030D-6E8A-4147-A177-3AD203B41FA5}">
                      <a16:colId xmlns:a16="http://schemas.microsoft.com/office/drawing/2014/main" val="2730307545"/>
                    </a:ext>
                  </a:extLst>
                </a:gridCol>
                <a:gridCol w="750147">
                  <a:extLst>
                    <a:ext uri="{9D8B030D-6E8A-4147-A177-3AD203B41FA5}">
                      <a16:colId xmlns:a16="http://schemas.microsoft.com/office/drawing/2014/main" val="1486409041"/>
                    </a:ext>
                  </a:extLst>
                </a:gridCol>
                <a:gridCol w="750147">
                  <a:extLst>
                    <a:ext uri="{9D8B030D-6E8A-4147-A177-3AD203B41FA5}">
                      <a16:colId xmlns:a16="http://schemas.microsoft.com/office/drawing/2014/main" val="3870019396"/>
                    </a:ext>
                  </a:extLst>
                </a:gridCol>
                <a:gridCol w="750147">
                  <a:extLst>
                    <a:ext uri="{9D8B030D-6E8A-4147-A177-3AD203B41FA5}">
                      <a16:colId xmlns:a16="http://schemas.microsoft.com/office/drawing/2014/main" val="2124006936"/>
                    </a:ext>
                  </a:extLst>
                </a:gridCol>
                <a:gridCol w="750147">
                  <a:extLst>
                    <a:ext uri="{9D8B030D-6E8A-4147-A177-3AD203B41FA5}">
                      <a16:colId xmlns:a16="http://schemas.microsoft.com/office/drawing/2014/main" val="2755266833"/>
                    </a:ext>
                  </a:extLst>
                </a:gridCol>
                <a:gridCol w="750147">
                  <a:extLst>
                    <a:ext uri="{9D8B030D-6E8A-4147-A177-3AD203B41FA5}">
                      <a16:colId xmlns:a16="http://schemas.microsoft.com/office/drawing/2014/main" val="1449310184"/>
                    </a:ext>
                  </a:extLst>
                </a:gridCol>
              </a:tblGrid>
              <a:tr h="338667">
                <a:tc>
                  <a:txBody>
                    <a:bodyPr/>
                    <a:lstStyle/>
                    <a:p>
                      <a:r>
                        <a:rPr lang="en-US" dirty="0"/>
                        <a:t>TS</a:t>
                      </a:r>
                    </a:p>
                  </a:txBody>
                  <a:tcPr/>
                </a:tc>
                <a:tc>
                  <a:txBody>
                    <a:bodyPr/>
                    <a:lstStyle/>
                    <a:p>
                      <a:r>
                        <a:rPr lang="en-US" dirty="0"/>
                        <a:t>PV</a:t>
                      </a:r>
                      <a:r>
                        <a:rPr lang="en-US" baseline="-25000" dirty="0"/>
                        <a:t>1</a:t>
                      </a:r>
                    </a:p>
                  </a:txBody>
                  <a:tcPr/>
                </a:tc>
                <a:tc>
                  <a:txBody>
                    <a:bodyPr/>
                    <a:lstStyle/>
                    <a:p>
                      <a:r>
                        <a:rPr lang="en-US" dirty="0"/>
                        <a:t>PV</a:t>
                      </a:r>
                      <a:r>
                        <a:rPr lang="en-US" baseline="-25000" dirty="0"/>
                        <a:t>2</a:t>
                      </a:r>
                    </a:p>
                  </a:txBody>
                  <a:tcPr/>
                </a:tc>
                <a:tc>
                  <a:txBody>
                    <a:bodyPr/>
                    <a:lstStyle/>
                    <a:p>
                      <a:r>
                        <a:rPr lang="en-US" dirty="0"/>
                        <a:t>PV</a:t>
                      </a:r>
                      <a:r>
                        <a:rPr lang="en-US" baseline="-25000" dirty="0"/>
                        <a:t>3</a:t>
                      </a:r>
                    </a:p>
                  </a:txBody>
                  <a:tcPr/>
                </a:tc>
                <a:tc>
                  <a:txBody>
                    <a:bodyPr/>
                    <a:lstStyle/>
                    <a:p>
                      <a:r>
                        <a:rPr lang="en-US" dirty="0"/>
                        <a:t>PV</a:t>
                      </a:r>
                      <a:r>
                        <a:rPr lang="en-US" baseline="-25000" dirty="0"/>
                        <a:t>4</a:t>
                      </a:r>
                    </a:p>
                  </a:txBody>
                  <a:tcPr/>
                </a:tc>
                <a:tc>
                  <a:txBody>
                    <a:bodyPr/>
                    <a:lstStyle/>
                    <a:p>
                      <a:r>
                        <a:rPr lang="en-US" dirty="0" err="1"/>
                        <a:t>PV</a:t>
                      </a:r>
                      <a:r>
                        <a:rPr lang="en-US" baseline="-25000" dirty="0" err="1"/>
                        <a:t>n</a:t>
                      </a:r>
                      <a:endParaRPr lang="en-US" baseline="-25000" dirty="0"/>
                    </a:p>
                  </a:txBody>
                  <a:tcPr/>
                </a:tc>
                <a:extLst>
                  <a:ext uri="{0D108BD9-81ED-4DB2-BD59-A6C34878D82A}">
                    <a16:rowId xmlns:a16="http://schemas.microsoft.com/office/drawing/2014/main" val="2355230654"/>
                  </a:ext>
                </a:extLst>
              </a:tr>
              <a:tr h="338667">
                <a:tc>
                  <a:txBody>
                    <a:bodyPr/>
                    <a:lstStyle/>
                    <a:p>
                      <a:r>
                        <a:rPr lang="en-US" dirty="0"/>
                        <a:t>TS</a:t>
                      </a:r>
                      <a:r>
                        <a:rPr lang="en-US" baseline="-25000" dirty="0"/>
                        <a:t>1</a:t>
                      </a:r>
                    </a:p>
                  </a:txBody>
                  <a:tcPr/>
                </a:tc>
                <a:tc>
                  <a:txBody>
                    <a:bodyPr/>
                    <a:lstStyle/>
                    <a:p>
                      <a:r>
                        <a:rPr lang="en-US" dirty="0"/>
                        <a:t>V</a:t>
                      </a:r>
                      <a:r>
                        <a:rPr lang="en-US" baseline="-250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1,2</a:t>
                      </a:r>
                    </a:p>
                  </a:txBody>
                  <a:tcPr/>
                </a:tc>
                <a:tc>
                  <a:txBody>
                    <a:bodyPr/>
                    <a:lstStyle/>
                    <a:p>
                      <a:endParaRPr lang="en-US"/>
                    </a:p>
                  </a:txBody>
                  <a:tcPr/>
                </a:tc>
                <a:tc>
                  <a:txBody>
                    <a:bodyPr/>
                    <a:lstStyle/>
                    <a:p>
                      <a:r>
                        <a:rPr lang="en-US" dirty="0"/>
                        <a:t>V</a:t>
                      </a:r>
                      <a:r>
                        <a:rPr lang="en-US" baseline="-25000" dirty="0"/>
                        <a:t>1,4</a:t>
                      </a:r>
                    </a:p>
                  </a:txBody>
                  <a:tcPr/>
                </a:tc>
                <a:tc>
                  <a:txBody>
                    <a:bodyPr/>
                    <a:lstStyle/>
                    <a:p>
                      <a:endParaRPr lang="en-US"/>
                    </a:p>
                  </a:txBody>
                  <a:tcPr/>
                </a:tc>
                <a:extLst>
                  <a:ext uri="{0D108BD9-81ED-4DB2-BD59-A6C34878D82A}">
                    <a16:rowId xmlns:a16="http://schemas.microsoft.com/office/drawing/2014/main" val="3593810830"/>
                  </a:ext>
                </a:extLst>
              </a:tr>
              <a:tr h="338667">
                <a:tc>
                  <a:txBody>
                    <a:bodyPr/>
                    <a:lstStyle/>
                    <a:p>
                      <a:r>
                        <a:rPr lang="en-US" dirty="0"/>
                        <a:t>TS</a:t>
                      </a:r>
                      <a:r>
                        <a:rPr lang="en-US" baseline="-25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2,1</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2,4</a:t>
                      </a:r>
                    </a:p>
                  </a:txBody>
                  <a:tcPr/>
                </a:tc>
                <a:tc>
                  <a:txBody>
                    <a:bodyPr/>
                    <a:lstStyle/>
                    <a:p>
                      <a:endParaRPr lang="en-US"/>
                    </a:p>
                  </a:txBody>
                  <a:tcPr/>
                </a:tc>
                <a:extLst>
                  <a:ext uri="{0D108BD9-81ED-4DB2-BD59-A6C34878D82A}">
                    <a16:rowId xmlns:a16="http://schemas.microsoft.com/office/drawing/2014/main" val="1271813179"/>
                  </a:ext>
                </a:extLst>
              </a:tr>
              <a:tr h="338667">
                <a:tc>
                  <a:txBody>
                    <a:bodyPr/>
                    <a:lstStyle/>
                    <a:p>
                      <a:r>
                        <a:rPr lang="en-US" dirty="0"/>
                        <a:t>TS</a:t>
                      </a:r>
                      <a:r>
                        <a:rPr lang="en-US" baseline="-25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3,1</a:t>
                      </a:r>
                    </a:p>
                  </a:txBody>
                  <a:tcPr/>
                </a:tc>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3,4</a:t>
                      </a:r>
                    </a:p>
                  </a:txBody>
                  <a:tcPr/>
                </a:tc>
                <a:tc>
                  <a:txBody>
                    <a:bodyPr/>
                    <a:lstStyle/>
                    <a:p>
                      <a:endParaRPr lang="en-US"/>
                    </a:p>
                  </a:txBody>
                  <a:tcPr/>
                </a:tc>
                <a:extLst>
                  <a:ext uri="{0D108BD9-81ED-4DB2-BD59-A6C34878D82A}">
                    <a16:rowId xmlns:a16="http://schemas.microsoft.com/office/drawing/2014/main" val="318777105"/>
                  </a:ext>
                </a:extLst>
              </a:tr>
              <a:tr h="338667">
                <a:tc>
                  <a:txBody>
                    <a:bodyPr/>
                    <a:lstStyle/>
                    <a:p>
                      <a:r>
                        <a:rPr lang="en-US" dirty="0"/>
                        <a:t>TS</a:t>
                      </a:r>
                      <a:r>
                        <a:rPr lang="en-US" baseline="-25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4,2</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4,4</a:t>
                      </a:r>
                    </a:p>
                  </a:txBody>
                  <a:tcPr/>
                </a:tc>
                <a:tc>
                  <a:txBody>
                    <a:bodyPr/>
                    <a:lstStyle/>
                    <a:p>
                      <a:endParaRPr lang="en-US"/>
                    </a:p>
                  </a:txBody>
                  <a:tcPr/>
                </a:tc>
                <a:extLst>
                  <a:ext uri="{0D108BD9-81ED-4DB2-BD59-A6C34878D82A}">
                    <a16:rowId xmlns:a16="http://schemas.microsoft.com/office/drawing/2014/main" val="3100302926"/>
                  </a:ext>
                </a:extLst>
              </a:tr>
              <a:tr h="338667">
                <a:tc>
                  <a:txBody>
                    <a:bodyPr/>
                    <a:lstStyle/>
                    <a:p>
                      <a:r>
                        <a:rPr lang="en-US" dirty="0"/>
                        <a:t>TS</a:t>
                      </a:r>
                      <a:r>
                        <a:rPr lang="en-US" baseline="-25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5,1</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5,4</a:t>
                      </a:r>
                    </a:p>
                  </a:txBody>
                  <a:tcPr/>
                </a:tc>
                <a:tc>
                  <a:txBody>
                    <a:bodyPr/>
                    <a:lstStyle/>
                    <a:p>
                      <a:endParaRPr lang="en-US"/>
                    </a:p>
                  </a:txBody>
                  <a:tcPr/>
                </a:tc>
                <a:extLst>
                  <a:ext uri="{0D108BD9-81ED-4DB2-BD59-A6C34878D82A}">
                    <a16:rowId xmlns:a16="http://schemas.microsoft.com/office/drawing/2014/main" val="4092981882"/>
                  </a:ext>
                </a:extLst>
              </a:tr>
              <a:tr h="338667">
                <a:tc>
                  <a:txBody>
                    <a:bodyPr/>
                    <a:lstStyle/>
                    <a:p>
                      <a:r>
                        <a:rPr lang="en-US" dirty="0" err="1"/>
                        <a:t>TS</a:t>
                      </a:r>
                      <a:r>
                        <a:rPr lang="en-US" baseline="-25000" dirty="0" err="1"/>
                        <a:t>j</a:t>
                      </a:r>
                      <a:endParaRPr lang="en-US"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j,1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j,2</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j,4</a:t>
                      </a:r>
                    </a:p>
                  </a:txBody>
                  <a:tcPr/>
                </a:tc>
                <a:tc>
                  <a:txBody>
                    <a:bodyPr/>
                    <a:lstStyle/>
                    <a:p>
                      <a:endParaRPr lang="en-US" dirty="0"/>
                    </a:p>
                  </a:txBody>
                  <a:tcPr/>
                </a:tc>
                <a:extLst>
                  <a:ext uri="{0D108BD9-81ED-4DB2-BD59-A6C34878D82A}">
                    <a16:rowId xmlns:a16="http://schemas.microsoft.com/office/drawing/2014/main" val="4123776282"/>
                  </a:ext>
                </a:extLst>
              </a:tr>
              <a:tr h="338667">
                <a:tc>
                  <a:txBody>
                    <a:bodyPr/>
                    <a:lstStyle/>
                    <a:p>
                      <a:endParaRPr lang="en-US" baseline="-250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V</a:t>
                      </a:r>
                      <a:r>
                        <a:rPr lang="en-US" baseline="-25000" dirty="0"/>
                        <a:t>j+1,4</a:t>
                      </a:r>
                    </a:p>
                  </a:txBody>
                  <a:tcPr/>
                </a:tc>
                <a:tc>
                  <a:txBody>
                    <a:bodyPr/>
                    <a:lstStyle/>
                    <a:p>
                      <a:endParaRPr lang="en-US" dirty="0"/>
                    </a:p>
                  </a:txBody>
                  <a:tcPr/>
                </a:tc>
                <a:extLst>
                  <a:ext uri="{0D108BD9-81ED-4DB2-BD59-A6C34878D82A}">
                    <a16:rowId xmlns:a16="http://schemas.microsoft.com/office/drawing/2014/main" val="1691987134"/>
                  </a:ext>
                </a:extLst>
              </a:tr>
              <a:tr h="338667">
                <a:tc>
                  <a:txBody>
                    <a:bodyPr/>
                    <a:lstStyle/>
                    <a:p>
                      <a:endParaRPr lang="en-US" baseline="-250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j+2,4</a:t>
                      </a:r>
                    </a:p>
                  </a:txBody>
                  <a:tcPr/>
                </a:tc>
                <a:tc>
                  <a:txBody>
                    <a:bodyPr/>
                    <a:lstStyle/>
                    <a:p>
                      <a:endParaRPr lang="en-US" dirty="0"/>
                    </a:p>
                  </a:txBody>
                  <a:tcPr/>
                </a:tc>
                <a:extLst>
                  <a:ext uri="{0D108BD9-81ED-4DB2-BD59-A6C34878D82A}">
                    <a16:rowId xmlns:a16="http://schemas.microsoft.com/office/drawing/2014/main" val="1383934852"/>
                  </a:ext>
                </a:extLst>
              </a:tr>
              <a:tr h="338667">
                <a:tc>
                  <a:txBody>
                    <a:bodyPr/>
                    <a:lstStyle/>
                    <a:p>
                      <a:endParaRPr lang="en-US" baseline="-250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j+3,4</a:t>
                      </a:r>
                    </a:p>
                  </a:txBody>
                  <a:tcPr/>
                </a:tc>
                <a:tc>
                  <a:txBody>
                    <a:bodyPr/>
                    <a:lstStyle/>
                    <a:p>
                      <a:endParaRPr lang="en-US" dirty="0"/>
                    </a:p>
                  </a:txBody>
                  <a:tcPr/>
                </a:tc>
                <a:extLst>
                  <a:ext uri="{0D108BD9-81ED-4DB2-BD59-A6C34878D82A}">
                    <a16:rowId xmlns:a16="http://schemas.microsoft.com/office/drawing/2014/main" val="3355914055"/>
                  </a:ext>
                </a:extLst>
              </a:tr>
              <a:tr h="338667">
                <a:tc>
                  <a:txBody>
                    <a:bodyPr/>
                    <a:lstStyle/>
                    <a:p>
                      <a:endParaRPr lang="en-US" baseline="-250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j+4,4</a:t>
                      </a:r>
                    </a:p>
                  </a:txBody>
                  <a:tcPr/>
                </a:tc>
                <a:tc>
                  <a:txBody>
                    <a:bodyPr/>
                    <a:lstStyle/>
                    <a:p>
                      <a:endParaRPr lang="en-US" dirty="0"/>
                    </a:p>
                  </a:txBody>
                  <a:tcPr/>
                </a:tc>
                <a:extLst>
                  <a:ext uri="{0D108BD9-81ED-4DB2-BD59-A6C34878D82A}">
                    <a16:rowId xmlns:a16="http://schemas.microsoft.com/office/drawing/2014/main" val="1283155241"/>
                  </a:ext>
                </a:extLst>
              </a:tr>
              <a:tr h="338667">
                <a:tc>
                  <a:txBody>
                    <a:bodyPr/>
                    <a:lstStyle/>
                    <a:p>
                      <a:endParaRPr lang="en-US" baseline="-250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j+5,4</a:t>
                      </a:r>
                    </a:p>
                  </a:txBody>
                  <a:tcPr/>
                </a:tc>
                <a:tc>
                  <a:txBody>
                    <a:bodyPr/>
                    <a:lstStyle/>
                    <a:p>
                      <a:endParaRPr lang="en-US" dirty="0"/>
                    </a:p>
                  </a:txBody>
                  <a:tcPr/>
                </a:tc>
                <a:extLst>
                  <a:ext uri="{0D108BD9-81ED-4DB2-BD59-A6C34878D82A}">
                    <a16:rowId xmlns:a16="http://schemas.microsoft.com/office/drawing/2014/main" val="3333680039"/>
                  </a:ext>
                </a:extLst>
              </a:tr>
              <a:tr h="338667">
                <a:tc>
                  <a:txBody>
                    <a:bodyPr/>
                    <a:lstStyle/>
                    <a:p>
                      <a:endParaRPr lang="en-US" baseline="-250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j+i,4</a:t>
                      </a:r>
                    </a:p>
                  </a:txBody>
                  <a:tcPr/>
                </a:tc>
                <a:tc>
                  <a:txBody>
                    <a:bodyPr/>
                    <a:lstStyle/>
                    <a:p>
                      <a:endParaRPr lang="en-US" dirty="0"/>
                    </a:p>
                  </a:txBody>
                  <a:tcPr/>
                </a:tc>
                <a:extLst>
                  <a:ext uri="{0D108BD9-81ED-4DB2-BD59-A6C34878D82A}">
                    <a16:rowId xmlns:a16="http://schemas.microsoft.com/office/drawing/2014/main" val="2194108703"/>
                  </a:ext>
                </a:extLst>
              </a:tr>
            </a:tbl>
          </a:graphicData>
        </a:graphic>
      </p:graphicFrame>
      <p:sp>
        <p:nvSpPr>
          <p:cNvPr id="194" name="Freeform 193">
            <a:extLst>
              <a:ext uri="{FF2B5EF4-FFF2-40B4-BE49-F238E27FC236}">
                <a16:creationId xmlns:a16="http://schemas.microsoft.com/office/drawing/2014/main" id="{CD5F40AD-0503-720E-50A5-973DFC4F5B8A}"/>
              </a:ext>
            </a:extLst>
          </p:cNvPr>
          <p:cNvSpPr/>
          <p:nvPr/>
        </p:nvSpPr>
        <p:spPr>
          <a:xfrm>
            <a:off x="3822492" y="1947585"/>
            <a:ext cx="1918741" cy="510802"/>
          </a:xfrm>
          <a:custGeom>
            <a:avLst/>
            <a:gdLst>
              <a:gd name="connsiteX0" fmla="*/ 0 w 1918741"/>
              <a:gd name="connsiteY0" fmla="*/ 510802 h 510802"/>
              <a:gd name="connsiteX1" fmla="*/ 839450 w 1918741"/>
              <a:gd name="connsiteY1" fmla="*/ 61097 h 510802"/>
              <a:gd name="connsiteX2" fmla="*/ 1918741 w 1918741"/>
              <a:gd name="connsiteY2" fmla="*/ 16126 h 510802"/>
            </a:gdLst>
            <a:ahLst/>
            <a:cxnLst>
              <a:cxn ang="0">
                <a:pos x="connsiteX0" y="connsiteY0"/>
              </a:cxn>
              <a:cxn ang="0">
                <a:pos x="connsiteX1" y="connsiteY1"/>
              </a:cxn>
              <a:cxn ang="0">
                <a:pos x="connsiteX2" y="connsiteY2"/>
              </a:cxn>
            </a:cxnLst>
            <a:rect l="l" t="t" r="r" b="b"/>
            <a:pathLst>
              <a:path w="1918741" h="510802">
                <a:moveTo>
                  <a:pt x="0" y="510802"/>
                </a:moveTo>
                <a:cubicBezTo>
                  <a:pt x="259830" y="327172"/>
                  <a:pt x="519660" y="143543"/>
                  <a:pt x="839450" y="61097"/>
                </a:cubicBezTo>
                <a:cubicBezTo>
                  <a:pt x="1159240" y="-21349"/>
                  <a:pt x="1538990" y="-2612"/>
                  <a:pt x="1918741" y="16126"/>
                </a:cubicBezTo>
              </a:path>
            </a:pathLst>
          </a:custGeom>
          <a:noFill/>
          <a:ln w="28575">
            <a:headEnd type="none" w="sm" len="med"/>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TextBox 194">
            <a:extLst>
              <a:ext uri="{FF2B5EF4-FFF2-40B4-BE49-F238E27FC236}">
                <a16:creationId xmlns:a16="http://schemas.microsoft.com/office/drawing/2014/main" id="{7391326C-5E6E-8113-1F39-9702BFEDF3C9}"/>
              </a:ext>
            </a:extLst>
          </p:cNvPr>
          <p:cNvSpPr txBox="1"/>
          <p:nvPr/>
        </p:nvSpPr>
        <p:spPr>
          <a:xfrm>
            <a:off x="1738866" y="5681273"/>
            <a:ext cx="4240263" cy="369332"/>
          </a:xfrm>
          <a:prstGeom prst="rect">
            <a:avLst/>
          </a:prstGeom>
          <a:noFill/>
        </p:spPr>
        <p:txBody>
          <a:bodyPr wrap="none" rtlCol="0">
            <a:spAutoFit/>
          </a:bodyPr>
          <a:lstStyle/>
          <a:p>
            <a:r>
              <a:rPr lang="en-US" b="1" dirty="0"/>
              <a:t>Data is imbalanced by it is nature… why ??</a:t>
            </a:r>
          </a:p>
        </p:txBody>
      </p:sp>
    </p:spTree>
    <p:extLst>
      <p:ext uri="{BB962C8B-B14F-4D97-AF65-F5344CB8AC3E}">
        <p14:creationId xmlns:p14="http://schemas.microsoft.com/office/powerpoint/2010/main" val="3935693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60279FD-240C-5087-66F6-C6E10CB9E49C}"/>
              </a:ext>
            </a:extLst>
          </p:cNvPr>
          <p:cNvCxnSpPr>
            <a:cxnSpLocks/>
          </p:cNvCxnSpPr>
          <p:nvPr/>
        </p:nvCxnSpPr>
        <p:spPr>
          <a:xfrm flipH="1">
            <a:off x="2266128" y="2835755"/>
            <a:ext cx="5955800" cy="0"/>
          </a:xfrm>
          <a:prstGeom prst="straightConnector1">
            <a:avLst/>
          </a:prstGeom>
          <a:ln w="2857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951BDC7-0E39-AA0E-F80F-6FA53D106585}"/>
              </a:ext>
            </a:extLst>
          </p:cNvPr>
          <p:cNvCxnSpPr/>
          <p:nvPr/>
        </p:nvCxnSpPr>
        <p:spPr>
          <a:xfrm flipV="1">
            <a:off x="228111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AFC8F52-76CF-EF0F-6927-4240B1699C34}"/>
              </a:ext>
            </a:extLst>
          </p:cNvPr>
          <p:cNvCxnSpPr/>
          <p:nvPr/>
        </p:nvCxnSpPr>
        <p:spPr>
          <a:xfrm flipV="1">
            <a:off x="235775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8E01A56-31DC-0AA4-BF0B-E0C5E2ADFED2}"/>
              </a:ext>
            </a:extLst>
          </p:cNvPr>
          <p:cNvCxnSpPr/>
          <p:nvPr/>
        </p:nvCxnSpPr>
        <p:spPr>
          <a:xfrm flipV="1">
            <a:off x="244938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E33EEF0-0508-2A86-CDDB-A49C03CEA256}"/>
              </a:ext>
            </a:extLst>
          </p:cNvPr>
          <p:cNvCxnSpPr/>
          <p:nvPr/>
        </p:nvCxnSpPr>
        <p:spPr>
          <a:xfrm flipV="1">
            <a:off x="254101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E36A964-0750-2680-E5E2-8C49BCDD5302}"/>
              </a:ext>
            </a:extLst>
          </p:cNvPr>
          <p:cNvCxnSpPr/>
          <p:nvPr/>
        </p:nvCxnSpPr>
        <p:spPr>
          <a:xfrm flipV="1">
            <a:off x="263264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A2269AB-1C9C-CA93-3CB8-99A564FBF270}"/>
              </a:ext>
            </a:extLst>
          </p:cNvPr>
          <p:cNvCxnSpPr/>
          <p:nvPr/>
        </p:nvCxnSpPr>
        <p:spPr>
          <a:xfrm flipV="1">
            <a:off x="272426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7AEB62B-8509-EB73-93BA-520117A6EB82}"/>
              </a:ext>
            </a:extLst>
          </p:cNvPr>
          <p:cNvCxnSpPr/>
          <p:nvPr/>
        </p:nvCxnSpPr>
        <p:spPr>
          <a:xfrm flipV="1">
            <a:off x="281589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E1E8F82-EC30-8633-E0E3-6E654D7DB2C4}"/>
              </a:ext>
            </a:extLst>
          </p:cNvPr>
          <p:cNvCxnSpPr/>
          <p:nvPr/>
        </p:nvCxnSpPr>
        <p:spPr>
          <a:xfrm flipV="1">
            <a:off x="290752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BFEA512-BAC0-F97A-1C6F-478C1E4E0BF9}"/>
              </a:ext>
            </a:extLst>
          </p:cNvPr>
          <p:cNvCxnSpPr/>
          <p:nvPr/>
        </p:nvCxnSpPr>
        <p:spPr>
          <a:xfrm flipV="1">
            <a:off x="299915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9426926-9F6D-AE75-9F5D-ECDCDC7EA24C}"/>
              </a:ext>
            </a:extLst>
          </p:cNvPr>
          <p:cNvCxnSpPr/>
          <p:nvPr/>
        </p:nvCxnSpPr>
        <p:spPr>
          <a:xfrm flipV="1">
            <a:off x="309078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3CA866A-15E1-ABDB-DE8A-D84CB755DA99}"/>
              </a:ext>
            </a:extLst>
          </p:cNvPr>
          <p:cNvCxnSpPr/>
          <p:nvPr/>
        </p:nvCxnSpPr>
        <p:spPr>
          <a:xfrm flipV="1">
            <a:off x="318240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F7560B6-3C7D-9054-864B-5E0EBF0D1B55}"/>
              </a:ext>
            </a:extLst>
          </p:cNvPr>
          <p:cNvCxnSpPr/>
          <p:nvPr/>
        </p:nvCxnSpPr>
        <p:spPr>
          <a:xfrm flipV="1">
            <a:off x="327403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AC06B7A-B667-521E-7934-28E2A1838E5B}"/>
              </a:ext>
            </a:extLst>
          </p:cNvPr>
          <p:cNvCxnSpPr/>
          <p:nvPr/>
        </p:nvCxnSpPr>
        <p:spPr>
          <a:xfrm flipV="1">
            <a:off x="336566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7AC3CCB-9348-1BE7-10C9-688153FB00E7}"/>
              </a:ext>
            </a:extLst>
          </p:cNvPr>
          <p:cNvCxnSpPr/>
          <p:nvPr/>
        </p:nvCxnSpPr>
        <p:spPr>
          <a:xfrm flipV="1">
            <a:off x="345729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9F3460A-5C64-C807-DA2B-558A794C227B}"/>
              </a:ext>
            </a:extLst>
          </p:cNvPr>
          <p:cNvCxnSpPr/>
          <p:nvPr/>
        </p:nvCxnSpPr>
        <p:spPr>
          <a:xfrm flipV="1">
            <a:off x="354892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205016B-E0D7-35F9-68F6-03C176EB813B}"/>
              </a:ext>
            </a:extLst>
          </p:cNvPr>
          <p:cNvCxnSpPr/>
          <p:nvPr/>
        </p:nvCxnSpPr>
        <p:spPr>
          <a:xfrm flipV="1">
            <a:off x="364054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0A6ED8A-0412-B4DC-15B3-F7301EBF47D4}"/>
              </a:ext>
            </a:extLst>
          </p:cNvPr>
          <p:cNvCxnSpPr/>
          <p:nvPr/>
        </p:nvCxnSpPr>
        <p:spPr>
          <a:xfrm flipV="1">
            <a:off x="373217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49D3FB1-D1E7-6D5A-A5C8-0A328855804B}"/>
              </a:ext>
            </a:extLst>
          </p:cNvPr>
          <p:cNvCxnSpPr/>
          <p:nvPr/>
        </p:nvCxnSpPr>
        <p:spPr>
          <a:xfrm flipV="1">
            <a:off x="382380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16354B9-5142-7D56-2E68-3BEBD9A631C8}"/>
              </a:ext>
            </a:extLst>
          </p:cNvPr>
          <p:cNvCxnSpPr/>
          <p:nvPr/>
        </p:nvCxnSpPr>
        <p:spPr>
          <a:xfrm flipV="1">
            <a:off x="391543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912B2D6-2533-C207-6538-B17D4119A128}"/>
              </a:ext>
            </a:extLst>
          </p:cNvPr>
          <p:cNvCxnSpPr/>
          <p:nvPr/>
        </p:nvCxnSpPr>
        <p:spPr>
          <a:xfrm flipV="1">
            <a:off x="400706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1C1C0B9-D444-A0EF-6ADC-07F8977E157A}"/>
              </a:ext>
            </a:extLst>
          </p:cNvPr>
          <p:cNvCxnSpPr/>
          <p:nvPr/>
        </p:nvCxnSpPr>
        <p:spPr>
          <a:xfrm flipV="1">
            <a:off x="409868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13603101-94EB-8CE3-7B90-FD11CFB72895}"/>
              </a:ext>
            </a:extLst>
          </p:cNvPr>
          <p:cNvCxnSpPr/>
          <p:nvPr/>
        </p:nvCxnSpPr>
        <p:spPr>
          <a:xfrm flipV="1">
            <a:off x="419031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4525C6F-9858-F26E-1429-1EF4D0F58384}"/>
              </a:ext>
            </a:extLst>
          </p:cNvPr>
          <p:cNvCxnSpPr/>
          <p:nvPr/>
        </p:nvCxnSpPr>
        <p:spPr>
          <a:xfrm flipV="1">
            <a:off x="428194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25140D4-7E96-8822-2A89-1D9B79CBDBD5}"/>
              </a:ext>
            </a:extLst>
          </p:cNvPr>
          <p:cNvCxnSpPr/>
          <p:nvPr/>
        </p:nvCxnSpPr>
        <p:spPr>
          <a:xfrm flipV="1">
            <a:off x="437357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93685FAF-89B3-BC83-6F43-E707F6631418}"/>
              </a:ext>
            </a:extLst>
          </p:cNvPr>
          <p:cNvCxnSpPr/>
          <p:nvPr/>
        </p:nvCxnSpPr>
        <p:spPr>
          <a:xfrm flipV="1">
            <a:off x="446520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CDDD4115-BD89-4070-5BC2-D8976EC978CC}"/>
              </a:ext>
            </a:extLst>
          </p:cNvPr>
          <p:cNvCxnSpPr/>
          <p:nvPr/>
        </p:nvCxnSpPr>
        <p:spPr>
          <a:xfrm flipV="1">
            <a:off x="455682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F81BE9A-6DAB-BB93-23E9-D36D42567CE7}"/>
              </a:ext>
            </a:extLst>
          </p:cNvPr>
          <p:cNvCxnSpPr/>
          <p:nvPr/>
        </p:nvCxnSpPr>
        <p:spPr>
          <a:xfrm flipV="1">
            <a:off x="464845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E87E445-502E-D5A0-3E91-5DF9DF1A2AB9}"/>
              </a:ext>
            </a:extLst>
          </p:cNvPr>
          <p:cNvCxnSpPr/>
          <p:nvPr/>
        </p:nvCxnSpPr>
        <p:spPr>
          <a:xfrm flipV="1">
            <a:off x="474008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20C06D6-8B5D-2BE9-4174-700B76C7AC56}"/>
              </a:ext>
            </a:extLst>
          </p:cNvPr>
          <p:cNvCxnSpPr/>
          <p:nvPr/>
        </p:nvCxnSpPr>
        <p:spPr>
          <a:xfrm flipV="1">
            <a:off x="483171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7C053DDC-21FE-D473-9336-D2C94EDCF9A4}"/>
              </a:ext>
            </a:extLst>
          </p:cNvPr>
          <p:cNvCxnSpPr/>
          <p:nvPr/>
        </p:nvCxnSpPr>
        <p:spPr>
          <a:xfrm flipV="1">
            <a:off x="492334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1A66FE99-FF85-0AE9-312D-8CCD0DBEBDAE}"/>
              </a:ext>
            </a:extLst>
          </p:cNvPr>
          <p:cNvCxnSpPr/>
          <p:nvPr/>
        </p:nvCxnSpPr>
        <p:spPr>
          <a:xfrm flipV="1">
            <a:off x="501496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5B347D2F-18DE-8710-5F29-BF9162CDE99B}"/>
              </a:ext>
            </a:extLst>
          </p:cNvPr>
          <p:cNvCxnSpPr/>
          <p:nvPr/>
        </p:nvCxnSpPr>
        <p:spPr>
          <a:xfrm flipV="1">
            <a:off x="510659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6683BF45-0ABA-582F-9F1E-151C80EE7130}"/>
              </a:ext>
            </a:extLst>
          </p:cNvPr>
          <p:cNvCxnSpPr/>
          <p:nvPr/>
        </p:nvCxnSpPr>
        <p:spPr>
          <a:xfrm flipV="1">
            <a:off x="519822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717345E-35BC-9591-0A9E-DE82FC876D9F}"/>
              </a:ext>
            </a:extLst>
          </p:cNvPr>
          <p:cNvCxnSpPr/>
          <p:nvPr/>
        </p:nvCxnSpPr>
        <p:spPr>
          <a:xfrm flipV="1">
            <a:off x="528985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03530EF8-61EE-0849-8E9D-AC781FE39014}"/>
              </a:ext>
            </a:extLst>
          </p:cNvPr>
          <p:cNvCxnSpPr/>
          <p:nvPr/>
        </p:nvCxnSpPr>
        <p:spPr>
          <a:xfrm flipV="1">
            <a:off x="538148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16751536-277A-D401-48FF-92642AC76021}"/>
              </a:ext>
            </a:extLst>
          </p:cNvPr>
          <p:cNvCxnSpPr/>
          <p:nvPr/>
        </p:nvCxnSpPr>
        <p:spPr>
          <a:xfrm flipV="1">
            <a:off x="547310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1FED3F5-C116-6E48-2601-D364B0875E09}"/>
              </a:ext>
            </a:extLst>
          </p:cNvPr>
          <p:cNvCxnSpPr/>
          <p:nvPr/>
        </p:nvCxnSpPr>
        <p:spPr>
          <a:xfrm flipV="1">
            <a:off x="556473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BE811157-908B-E427-F313-1ED6C8D835F7}"/>
              </a:ext>
            </a:extLst>
          </p:cNvPr>
          <p:cNvCxnSpPr/>
          <p:nvPr/>
        </p:nvCxnSpPr>
        <p:spPr>
          <a:xfrm flipV="1">
            <a:off x="565636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AA98745-5E1A-4595-BB0D-5C8EBAAB1CC2}"/>
              </a:ext>
            </a:extLst>
          </p:cNvPr>
          <p:cNvCxnSpPr/>
          <p:nvPr/>
        </p:nvCxnSpPr>
        <p:spPr>
          <a:xfrm flipV="1">
            <a:off x="574799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D2773D3-0D50-01DA-3DD3-4345DA1B238A}"/>
              </a:ext>
            </a:extLst>
          </p:cNvPr>
          <p:cNvCxnSpPr/>
          <p:nvPr/>
        </p:nvCxnSpPr>
        <p:spPr>
          <a:xfrm flipV="1">
            <a:off x="583962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BB4A4BBE-305B-6DBF-BFFB-FA8F7D845135}"/>
              </a:ext>
            </a:extLst>
          </p:cNvPr>
          <p:cNvCxnSpPr/>
          <p:nvPr/>
        </p:nvCxnSpPr>
        <p:spPr>
          <a:xfrm flipV="1">
            <a:off x="593124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7E0F7A74-F529-4B63-2BC4-81A5C44182BA}"/>
              </a:ext>
            </a:extLst>
          </p:cNvPr>
          <p:cNvCxnSpPr/>
          <p:nvPr/>
        </p:nvCxnSpPr>
        <p:spPr>
          <a:xfrm flipV="1">
            <a:off x="602287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E8F392D-6444-FBB6-9FBE-E9204DC3A3FD}"/>
              </a:ext>
            </a:extLst>
          </p:cNvPr>
          <p:cNvCxnSpPr/>
          <p:nvPr/>
        </p:nvCxnSpPr>
        <p:spPr>
          <a:xfrm flipV="1">
            <a:off x="611450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F589FAD-7C4D-AE65-3300-2461B3A2163B}"/>
              </a:ext>
            </a:extLst>
          </p:cNvPr>
          <p:cNvCxnSpPr/>
          <p:nvPr/>
        </p:nvCxnSpPr>
        <p:spPr>
          <a:xfrm flipV="1">
            <a:off x="620613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4DE0CF0-58F6-7249-ADCA-BCF6F9FC00FA}"/>
              </a:ext>
            </a:extLst>
          </p:cNvPr>
          <p:cNvCxnSpPr/>
          <p:nvPr/>
        </p:nvCxnSpPr>
        <p:spPr>
          <a:xfrm flipV="1">
            <a:off x="629776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EC4C526-0C20-0EAB-0571-E52B9D4392BC}"/>
              </a:ext>
            </a:extLst>
          </p:cNvPr>
          <p:cNvCxnSpPr/>
          <p:nvPr/>
        </p:nvCxnSpPr>
        <p:spPr>
          <a:xfrm flipV="1">
            <a:off x="638938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55B9D1EA-6EDF-2831-E478-F1368DAD0DE6}"/>
              </a:ext>
            </a:extLst>
          </p:cNvPr>
          <p:cNvCxnSpPr/>
          <p:nvPr/>
        </p:nvCxnSpPr>
        <p:spPr>
          <a:xfrm flipV="1">
            <a:off x="648101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48D12E41-A129-7025-D0D8-43CA07A2ADBA}"/>
              </a:ext>
            </a:extLst>
          </p:cNvPr>
          <p:cNvCxnSpPr/>
          <p:nvPr/>
        </p:nvCxnSpPr>
        <p:spPr>
          <a:xfrm flipV="1">
            <a:off x="657264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560311A6-C432-2146-0D2D-3FBEE58269D2}"/>
              </a:ext>
            </a:extLst>
          </p:cNvPr>
          <p:cNvCxnSpPr/>
          <p:nvPr/>
        </p:nvCxnSpPr>
        <p:spPr>
          <a:xfrm flipV="1">
            <a:off x="666427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7832CC52-81F8-FAFC-B04D-66A0386A0690}"/>
              </a:ext>
            </a:extLst>
          </p:cNvPr>
          <p:cNvCxnSpPr/>
          <p:nvPr/>
        </p:nvCxnSpPr>
        <p:spPr>
          <a:xfrm flipV="1">
            <a:off x="675590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CB419B42-1D76-A88A-BCA2-14E0BCF516AD}"/>
              </a:ext>
            </a:extLst>
          </p:cNvPr>
          <p:cNvCxnSpPr/>
          <p:nvPr/>
        </p:nvCxnSpPr>
        <p:spPr>
          <a:xfrm flipV="1">
            <a:off x="684752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D26250F0-3660-FAD9-113E-E476D61FB0D2}"/>
              </a:ext>
            </a:extLst>
          </p:cNvPr>
          <p:cNvCxnSpPr/>
          <p:nvPr/>
        </p:nvCxnSpPr>
        <p:spPr>
          <a:xfrm flipV="1">
            <a:off x="693915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E772EFC-7AF9-70CE-62F0-EE1A16CDF7F3}"/>
              </a:ext>
            </a:extLst>
          </p:cNvPr>
          <p:cNvCxnSpPr/>
          <p:nvPr/>
        </p:nvCxnSpPr>
        <p:spPr>
          <a:xfrm flipV="1">
            <a:off x="703078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562482C6-D9BD-8B82-DD0F-C1BF6A4E8DA0}"/>
              </a:ext>
            </a:extLst>
          </p:cNvPr>
          <p:cNvCxnSpPr/>
          <p:nvPr/>
        </p:nvCxnSpPr>
        <p:spPr>
          <a:xfrm flipV="1">
            <a:off x="712241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8BF8D584-5EC1-6417-FC1F-F636ED25FE8D}"/>
              </a:ext>
            </a:extLst>
          </p:cNvPr>
          <p:cNvCxnSpPr/>
          <p:nvPr/>
        </p:nvCxnSpPr>
        <p:spPr>
          <a:xfrm flipV="1">
            <a:off x="721404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3F2ACA81-4745-2855-B04B-97C43DE2948B}"/>
              </a:ext>
            </a:extLst>
          </p:cNvPr>
          <p:cNvCxnSpPr/>
          <p:nvPr/>
        </p:nvCxnSpPr>
        <p:spPr>
          <a:xfrm flipV="1">
            <a:off x="730566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F5515562-1EAC-F35D-08CB-1910B244AF39}"/>
              </a:ext>
            </a:extLst>
          </p:cNvPr>
          <p:cNvCxnSpPr/>
          <p:nvPr/>
        </p:nvCxnSpPr>
        <p:spPr>
          <a:xfrm flipV="1">
            <a:off x="739729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E43566E5-D96B-CB49-0E14-58C0E09492F3}"/>
              </a:ext>
            </a:extLst>
          </p:cNvPr>
          <p:cNvCxnSpPr/>
          <p:nvPr/>
        </p:nvCxnSpPr>
        <p:spPr>
          <a:xfrm flipV="1">
            <a:off x="748892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13DEEB6-32E8-44DB-FA20-581226A63D9A}"/>
              </a:ext>
            </a:extLst>
          </p:cNvPr>
          <p:cNvCxnSpPr/>
          <p:nvPr/>
        </p:nvCxnSpPr>
        <p:spPr>
          <a:xfrm flipV="1">
            <a:off x="758055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F0E108-1EE4-49CA-E8A9-FE20A886092B}"/>
              </a:ext>
            </a:extLst>
          </p:cNvPr>
          <p:cNvCxnSpPr/>
          <p:nvPr/>
        </p:nvCxnSpPr>
        <p:spPr>
          <a:xfrm flipV="1">
            <a:off x="767218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E8E7FBC4-EFA7-C4BB-F72D-696BC17928CD}"/>
              </a:ext>
            </a:extLst>
          </p:cNvPr>
          <p:cNvCxnSpPr/>
          <p:nvPr/>
        </p:nvCxnSpPr>
        <p:spPr>
          <a:xfrm flipV="1">
            <a:off x="776380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786DFEC7-818E-5DC0-B860-CCEB1418B16D}"/>
              </a:ext>
            </a:extLst>
          </p:cNvPr>
          <p:cNvCxnSpPr/>
          <p:nvPr/>
        </p:nvCxnSpPr>
        <p:spPr>
          <a:xfrm flipV="1">
            <a:off x="7855436"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D0CB5549-FB85-D694-126F-D48F0F107ED2}"/>
              </a:ext>
            </a:extLst>
          </p:cNvPr>
          <p:cNvCxnSpPr/>
          <p:nvPr/>
        </p:nvCxnSpPr>
        <p:spPr>
          <a:xfrm flipV="1">
            <a:off x="7947064"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E1CDEB61-79ED-9C52-D60C-E4DCB1AF75CC}"/>
              </a:ext>
            </a:extLst>
          </p:cNvPr>
          <p:cNvCxnSpPr/>
          <p:nvPr/>
        </p:nvCxnSpPr>
        <p:spPr>
          <a:xfrm flipV="1">
            <a:off x="8038692"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66DF3086-8B89-BDE0-E856-AB3D4624A89E}"/>
              </a:ext>
            </a:extLst>
          </p:cNvPr>
          <p:cNvCxnSpPr/>
          <p:nvPr/>
        </p:nvCxnSpPr>
        <p:spPr>
          <a:xfrm flipV="1">
            <a:off x="8130320"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A3BB473-63A6-5CC5-DD98-417A55393258}"/>
              </a:ext>
            </a:extLst>
          </p:cNvPr>
          <p:cNvCxnSpPr/>
          <p:nvPr/>
        </p:nvCxnSpPr>
        <p:spPr>
          <a:xfrm flipV="1">
            <a:off x="8221928" y="2589775"/>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C685CAE8-9BF1-A58C-3242-EF6EDBA5161D}"/>
              </a:ext>
            </a:extLst>
          </p:cNvPr>
          <p:cNvCxnSpPr>
            <a:cxnSpLocks/>
          </p:cNvCxnSpPr>
          <p:nvPr/>
        </p:nvCxnSpPr>
        <p:spPr>
          <a:xfrm flipH="1">
            <a:off x="2266128" y="2386056"/>
            <a:ext cx="5955800" cy="0"/>
          </a:xfrm>
          <a:prstGeom prst="straightConnector1">
            <a:avLst/>
          </a:prstGeom>
          <a:ln w="2857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76A6F0DC-22A6-4FCE-8D95-0954D5807DB4}"/>
              </a:ext>
            </a:extLst>
          </p:cNvPr>
          <p:cNvCxnSpPr/>
          <p:nvPr/>
        </p:nvCxnSpPr>
        <p:spPr>
          <a:xfrm flipV="1">
            <a:off x="2281118"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4809375C-2135-75E7-5D95-8A7EC7E68C51}"/>
              </a:ext>
            </a:extLst>
          </p:cNvPr>
          <p:cNvCxnSpPr/>
          <p:nvPr/>
        </p:nvCxnSpPr>
        <p:spPr>
          <a:xfrm flipV="1">
            <a:off x="2400500"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3BD02F89-9D6E-AFAE-0DD4-014E1BA44700}"/>
              </a:ext>
            </a:extLst>
          </p:cNvPr>
          <p:cNvCxnSpPr/>
          <p:nvPr/>
        </p:nvCxnSpPr>
        <p:spPr>
          <a:xfrm flipV="1">
            <a:off x="2534872"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DCEA4971-552C-EDCB-1C63-059F735CAB00}"/>
              </a:ext>
            </a:extLst>
          </p:cNvPr>
          <p:cNvCxnSpPr/>
          <p:nvPr/>
        </p:nvCxnSpPr>
        <p:spPr>
          <a:xfrm flipV="1">
            <a:off x="2669244"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0373DEC1-E600-BAB0-C9AA-80AEB31A2D8F}"/>
              </a:ext>
            </a:extLst>
          </p:cNvPr>
          <p:cNvCxnSpPr/>
          <p:nvPr/>
        </p:nvCxnSpPr>
        <p:spPr>
          <a:xfrm flipV="1">
            <a:off x="2803616"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07E06404-3FC1-EF77-BD7B-11008881C339}"/>
              </a:ext>
            </a:extLst>
          </p:cNvPr>
          <p:cNvCxnSpPr/>
          <p:nvPr/>
        </p:nvCxnSpPr>
        <p:spPr>
          <a:xfrm flipV="1">
            <a:off x="2937988"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2B393B5B-6A28-7DB5-D0C1-C38FFFF276D4}"/>
              </a:ext>
            </a:extLst>
          </p:cNvPr>
          <p:cNvCxnSpPr/>
          <p:nvPr/>
        </p:nvCxnSpPr>
        <p:spPr>
          <a:xfrm flipV="1">
            <a:off x="3072360"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90CD1DFE-692B-9126-C9ED-147AA3AB84BD}"/>
              </a:ext>
            </a:extLst>
          </p:cNvPr>
          <p:cNvCxnSpPr/>
          <p:nvPr/>
        </p:nvCxnSpPr>
        <p:spPr>
          <a:xfrm flipV="1">
            <a:off x="3206732"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C5A27598-3C71-601B-5330-0F3E0D922F17}"/>
              </a:ext>
            </a:extLst>
          </p:cNvPr>
          <p:cNvCxnSpPr/>
          <p:nvPr/>
        </p:nvCxnSpPr>
        <p:spPr>
          <a:xfrm flipV="1">
            <a:off x="3341104"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0D197CB0-E599-2C0E-773F-8DC660C34145}"/>
              </a:ext>
            </a:extLst>
          </p:cNvPr>
          <p:cNvCxnSpPr/>
          <p:nvPr/>
        </p:nvCxnSpPr>
        <p:spPr>
          <a:xfrm flipV="1">
            <a:off x="3475476"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77DCEAF5-69D0-E203-C6C7-CCF880BAE734}"/>
              </a:ext>
            </a:extLst>
          </p:cNvPr>
          <p:cNvCxnSpPr/>
          <p:nvPr/>
        </p:nvCxnSpPr>
        <p:spPr>
          <a:xfrm flipV="1">
            <a:off x="3609848"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B91408CA-615B-7B92-E703-287F5B2F0E6E}"/>
              </a:ext>
            </a:extLst>
          </p:cNvPr>
          <p:cNvCxnSpPr/>
          <p:nvPr/>
        </p:nvCxnSpPr>
        <p:spPr>
          <a:xfrm flipV="1">
            <a:off x="3744220"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D9E9B46B-D059-031F-948A-698645D03033}"/>
              </a:ext>
            </a:extLst>
          </p:cNvPr>
          <p:cNvCxnSpPr/>
          <p:nvPr/>
        </p:nvCxnSpPr>
        <p:spPr>
          <a:xfrm flipV="1">
            <a:off x="3878592"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4E66BC22-B872-6987-1CCA-D1900C7A5280}"/>
              </a:ext>
            </a:extLst>
          </p:cNvPr>
          <p:cNvCxnSpPr/>
          <p:nvPr/>
        </p:nvCxnSpPr>
        <p:spPr>
          <a:xfrm flipV="1">
            <a:off x="4012964"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8401E722-729D-6271-927F-1097EA862857}"/>
              </a:ext>
            </a:extLst>
          </p:cNvPr>
          <p:cNvCxnSpPr/>
          <p:nvPr/>
        </p:nvCxnSpPr>
        <p:spPr>
          <a:xfrm flipV="1">
            <a:off x="4147336"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1ADE180F-BE26-5B83-395A-1612618E65BB}"/>
              </a:ext>
            </a:extLst>
          </p:cNvPr>
          <p:cNvCxnSpPr/>
          <p:nvPr/>
        </p:nvCxnSpPr>
        <p:spPr>
          <a:xfrm flipV="1">
            <a:off x="4281708"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FDD7466A-BAE9-7B7F-7FE5-7603ED31360A}"/>
              </a:ext>
            </a:extLst>
          </p:cNvPr>
          <p:cNvCxnSpPr/>
          <p:nvPr/>
        </p:nvCxnSpPr>
        <p:spPr>
          <a:xfrm flipV="1">
            <a:off x="4416080"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FD8CAED8-05F6-9FAD-DAEB-DF339027F0C8}"/>
              </a:ext>
            </a:extLst>
          </p:cNvPr>
          <p:cNvCxnSpPr/>
          <p:nvPr/>
        </p:nvCxnSpPr>
        <p:spPr>
          <a:xfrm flipV="1">
            <a:off x="4550452"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2DC5C211-AB7E-6514-BDE5-7011228892AC}"/>
              </a:ext>
            </a:extLst>
          </p:cNvPr>
          <p:cNvCxnSpPr/>
          <p:nvPr/>
        </p:nvCxnSpPr>
        <p:spPr>
          <a:xfrm flipV="1">
            <a:off x="4684824"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D1F5E686-4626-4C47-4D92-7020567D3658}"/>
              </a:ext>
            </a:extLst>
          </p:cNvPr>
          <p:cNvCxnSpPr/>
          <p:nvPr/>
        </p:nvCxnSpPr>
        <p:spPr>
          <a:xfrm flipV="1">
            <a:off x="4819196"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8150F191-237C-A524-16D8-A431F230CA89}"/>
              </a:ext>
            </a:extLst>
          </p:cNvPr>
          <p:cNvCxnSpPr/>
          <p:nvPr/>
        </p:nvCxnSpPr>
        <p:spPr>
          <a:xfrm flipV="1">
            <a:off x="4953568"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DD5DD22D-B49B-AA80-2505-265F8414481F}"/>
              </a:ext>
            </a:extLst>
          </p:cNvPr>
          <p:cNvCxnSpPr/>
          <p:nvPr/>
        </p:nvCxnSpPr>
        <p:spPr>
          <a:xfrm flipV="1">
            <a:off x="5087940"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4E8648BA-FFED-DA31-4E89-C25012B05CBA}"/>
              </a:ext>
            </a:extLst>
          </p:cNvPr>
          <p:cNvCxnSpPr/>
          <p:nvPr/>
        </p:nvCxnSpPr>
        <p:spPr>
          <a:xfrm flipV="1">
            <a:off x="5222312"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3610BD57-35F9-CB66-3597-F3335054D0F6}"/>
              </a:ext>
            </a:extLst>
          </p:cNvPr>
          <p:cNvCxnSpPr/>
          <p:nvPr/>
        </p:nvCxnSpPr>
        <p:spPr>
          <a:xfrm flipV="1">
            <a:off x="5356684"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538CF9CA-9409-7E96-61B2-835AB7F30596}"/>
              </a:ext>
            </a:extLst>
          </p:cNvPr>
          <p:cNvCxnSpPr/>
          <p:nvPr/>
        </p:nvCxnSpPr>
        <p:spPr>
          <a:xfrm flipV="1">
            <a:off x="5491056"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45C4FDF4-FF7C-5224-6493-F776E53804A5}"/>
              </a:ext>
            </a:extLst>
          </p:cNvPr>
          <p:cNvCxnSpPr/>
          <p:nvPr/>
        </p:nvCxnSpPr>
        <p:spPr>
          <a:xfrm flipV="1">
            <a:off x="5625428"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698A65FE-6452-19C1-FD93-C31F2F97B3E6}"/>
              </a:ext>
            </a:extLst>
          </p:cNvPr>
          <p:cNvCxnSpPr/>
          <p:nvPr/>
        </p:nvCxnSpPr>
        <p:spPr>
          <a:xfrm flipV="1">
            <a:off x="5759800"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5A102090-84DA-549C-9A9C-0AAB18580707}"/>
              </a:ext>
            </a:extLst>
          </p:cNvPr>
          <p:cNvCxnSpPr/>
          <p:nvPr/>
        </p:nvCxnSpPr>
        <p:spPr>
          <a:xfrm flipV="1">
            <a:off x="5894172"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951194B6-786D-4BBC-42E2-26E42C46A383}"/>
              </a:ext>
            </a:extLst>
          </p:cNvPr>
          <p:cNvCxnSpPr/>
          <p:nvPr/>
        </p:nvCxnSpPr>
        <p:spPr>
          <a:xfrm flipV="1">
            <a:off x="6028544"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8900BBE1-89C3-7CED-A613-62DC83EACF6B}"/>
              </a:ext>
            </a:extLst>
          </p:cNvPr>
          <p:cNvCxnSpPr/>
          <p:nvPr/>
        </p:nvCxnSpPr>
        <p:spPr>
          <a:xfrm flipV="1">
            <a:off x="6162916"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93119799-2591-8AE9-3778-C1B867178D4C}"/>
              </a:ext>
            </a:extLst>
          </p:cNvPr>
          <p:cNvCxnSpPr/>
          <p:nvPr/>
        </p:nvCxnSpPr>
        <p:spPr>
          <a:xfrm flipV="1">
            <a:off x="6297288"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63A4F1F5-5D02-F10A-BE21-B0F9F718C1EB}"/>
              </a:ext>
            </a:extLst>
          </p:cNvPr>
          <p:cNvCxnSpPr/>
          <p:nvPr/>
        </p:nvCxnSpPr>
        <p:spPr>
          <a:xfrm flipV="1">
            <a:off x="6431660"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7B54A1E1-8D56-C09F-5AB4-32FD02479679}"/>
              </a:ext>
            </a:extLst>
          </p:cNvPr>
          <p:cNvCxnSpPr/>
          <p:nvPr/>
        </p:nvCxnSpPr>
        <p:spPr>
          <a:xfrm flipV="1">
            <a:off x="6566032"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FDC45E81-B327-D45B-54BD-FA968DB1CB3C}"/>
              </a:ext>
            </a:extLst>
          </p:cNvPr>
          <p:cNvCxnSpPr/>
          <p:nvPr/>
        </p:nvCxnSpPr>
        <p:spPr>
          <a:xfrm flipV="1">
            <a:off x="6700404"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4FA702C4-C6B7-B30E-4791-3AE77C3F1F75}"/>
              </a:ext>
            </a:extLst>
          </p:cNvPr>
          <p:cNvCxnSpPr/>
          <p:nvPr/>
        </p:nvCxnSpPr>
        <p:spPr>
          <a:xfrm flipV="1">
            <a:off x="6834776"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3964AB04-A87D-2E17-0A4F-C6E7ACB755D7}"/>
              </a:ext>
            </a:extLst>
          </p:cNvPr>
          <p:cNvCxnSpPr/>
          <p:nvPr/>
        </p:nvCxnSpPr>
        <p:spPr>
          <a:xfrm flipV="1">
            <a:off x="6969148"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081F6435-AB4D-5660-B217-6837FB324FF2}"/>
              </a:ext>
            </a:extLst>
          </p:cNvPr>
          <p:cNvCxnSpPr/>
          <p:nvPr/>
        </p:nvCxnSpPr>
        <p:spPr>
          <a:xfrm flipV="1">
            <a:off x="7103520"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A950115A-2653-80CC-6B4D-5B4AFC0C57D9}"/>
              </a:ext>
            </a:extLst>
          </p:cNvPr>
          <p:cNvCxnSpPr/>
          <p:nvPr/>
        </p:nvCxnSpPr>
        <p:spPr>
          <a:xfrm flipV="1">
            <a:off x="7237892"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7B753B52-1805-AAB7-3030-16D393BAFE72}"/>
              </a:ext>
            </a:extLst>
          </p:cNvPr>
          <p:cNvCxnSpPr/>
          <p:nvPr/>
        </p:nvCxnSpPr>
        <p:spPr>
          <a:xfrm flipV="1">
            <a:off x="7372264"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6513E8F5-7F73-3EF6-D86A-771EA9ABB807}"/>
              </a:ext>
            </a:extLst>
          </p:cNvPr>
          <p:cNvCxnSpPr/>
          <p:nvPr/>
        </p:nvCxnSpPr>
        <p:spPr>
          <a:xfrm flipV="1">
            <a:off x="7506636"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AF996DC0-21B1-38CB-0015-F6FBF30A3515}"/>
              </a:ext>
            </a:extLst>
          </p:cNvPr>
          <p:cNvCxnSpPr/>
          <p:nvPr/>
        </p:nvCxnSpPr>
        <p:spPr>
          <a:xfrm flipV="1">
            <a:off x="7641008"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6DE6CB6F-BB01-A91F-0181-262B289107A5}"/>
              </a:ext>
            </a:extLst>
          </p:cNvPr>
          <p:cNvCxnSpPr/>
          <p:nvPr/>
        </p:nvCxnSpPr>
        <p:spPr>
          <a:xfrm flipV="1">
            <a:off x="7775380"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5506DF3B-788A-4805-8A9C-CE56B27BD1AB}"/>
              </a:ext>
            </a:extLst>
          </p:cNvPr>
          <p:cNvCxnSpPr/>
          <p:nvPr/>
        </p:nvCxnSpPr>
        <p:spPr>
          <a:xfrm flipV="1">
            <a:off x="7909752"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26F48E79-4772-81DA-A20E-4EE2EEDF24F9}"/>
              </a:ext>
            </a:extLst>
          </p:cNvPr>
          <p:cNvCxnSpPr/>
          <p:nvPr/>
        </p:nvCxnSpPr>
        <p:spPr>
          <a:xfrm flipV="1">
            <a:off x="8044124"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B013E02-1F33-A600-AC2F-10553CAF99ED}"/>
              </a:ext>
            </a:extLst>
          </p:cNvPr>
          <p:cNvCxnSpPr/>
          <p:nvPr/>
        </p:nvCxnSpPr>
        <p:spPr>
          <a:xfrm flipV="1">
            <a:off x="8178496" y="2140076"/>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49" name="Rectangle 148">
            <a:extLst>
              <a:ext uri="{FF2B5EF4-FFF2-40B4-BE49-F238E27FC236}">
                <a16:creationId xmlns:a16="http://schemas.microsoft.com/office/drawing/2014/main" id="{9B1AC4C1-2B95-3CEA-862F-D28735AAF814}"/>
              </a:ext>
            </a:extLst>
          </p:cNvPr>
          <p:cNvSpPr/>
          <p:nvPr/>
        </p:nvSpPr>
        <p:spPr>
          <a:xfrm>
            <a:off x="4319922" y="1785541"/>
            <a:ext cx="736665" cy="2761351"/>
          </a:xfrm>
          <a:prstGeom prst="rect">
            <a:avLst/>
          </a:prstGeom>
          <a:solidFill>
            <a:schemeClr val="accent4">
              <a:lumMod val="75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Arrow Connector 149">
            <a:extLst>
              <a:ext uri="{FF2B5EF4-FFF2-40B4-BE49-F238E27FC236}">
                <a16:creationId xmlns:a16="http://schemas.microsoft.com/office/drawing/2014/main" id="{0227D6AA-5437-C5AB-88D6-A1AF9524760C}"/>
              </a:ext>
            </a:extLst>
          </p:cNvPr>
          <p:cNvCxnSpPr>
            <a:cxnSpLocks/>
          </p:cNvCxnSpPr>
          <p:nvPr/>
        </p:nvCxnSpPr>
        <p:spPr>
          <a:xfrm flipH="1">
            <a:off x="2268628" y="3287960"/>
            <a:ext cx="5955800" cy="0"/>
          </a:xfrm>
          <a:prstGeom prst="straightConnector1">
            <a:avLst/>
          </a:prstGeom>
          <a:ln w="2857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E9A4F4FC-4D08-55FF-5BB0-28353583C443}"/>
              </a:ext>
            </a:extLst>
          </p:cNvPr>
          <p:cNvCxnSpPr/>
          <p:nvPr/>
        </p:nvCxnSpPr>
        <p:spPr>
          <a:xfrm flipV="1">
            <a:off x="2283618" y="3041980"/>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Straight Arrow Connector 151">
            <a:extLst>
              <a:ext uri="{FF2B5EF4-FFF2-40B4-BE49-F238E27FC236}">
                <a16:creationId xmlns:a16="http://schemas.microsoft.com/office/drawing/2014/main" id="{C8D10DFA-13A9-0A97-09F1-9C5D29C4F26C}"/>
              </a:ext>
            </a:extLst>
          </p:cNvPr>
          <p:cNvCxnSpPr/>
          <p:nvPr/>
        </p:nvCxnSpPr>
        <p:spPr>
          <a:xfrm flipV="1">
            <a:off x="3022139" y="3041980"/>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53699FA5-26A8-AD93-2E45-863587819BA9}"/>
              </a:ext>
            </a:extLst>
          </p:cNvPr>
          <p:cNvCxnSpPr/>
          <p:nvPr/>
        </p:nvCxnSpPr>
        <p:spPr>
          <a:xfrm flipV="1">
            <a:off x="3760660" y="3041980"/>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B6C3FA77-F75C-1FCB-D3BE-53E7E0EC374C}"/>
              </a:ext>
            </a:extLst>
          </p:cNvPr>
          <p:cNvCxnSpPr/>
          <p:nvPr/>
        </p:nvCxnSpPr>
        <p:spPr>
          <a:xfrm flipV="1">
            <a:off x="4499181" y="3041980"/>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Straight Arrow Connector 170">
            <a:extLst>
              <a:ext uri="{FF2B5EF4-FFF2-40B4-BE49-F238E27FC236}">
                <a16:creationId xmlns:a16="http://schemas.microsoft.com/office/drawing/2014/main" id="{B5B5F9C7-5F5D-3380-17DD-EF07DEC6C816}"/>
              </a:ext>
            </a:extLst>
          </p:cNvPr>
          <p:cNvCxnSpPr/>
          <p:nvPr/>
        </p:nvCxnSpPr>
        <p:spPr>
          <a:xfrm flipV="1">
            <a:off x="5237701" y="3041980"/>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C3031FE6-AF52-F253-610D-B1CA523ABD89}"/>
              </a:ext>
            </a:extLst>
          </p:cNvPr>
          <p:cNvCxnSpPr/>
          <p:nvPr/>
        </p:nvCxnSpPr>
        <p:spPr>
          <a:xfrm flipV="1">
            <a:off x="5976221" y="3041980"/>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Straight Arrow Connector 172">
            <a:extLst>
              <a:ext uri="{FF2B5EF4-FFF2-40B4-BE49-F238E27FC236}">
                <a16:creationId xmlns:a16="http://schemas.microsoft.com/office/drawing/2014/main" id="{974B7BBE-6EB4-F8F1-985B-418AD9C23ECC}"/>
              </a:ext>
            </a:extLst>
          </p:cNvPr>
          <p:cNvCxnSpPr/>
          <p:nvPr/>
        </p:nvCxnSpPr>
        <p:spPr>
          <a:xfrm flipV="1">
            <a:off x="6714741" y="3041980"/>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Straight Arrow Connector 173">
            <a:extLst>
              <a:ext uri="{FF2B5EF4-FFF2-40B4-BE49-F238E27FC236}">
                <a16:creationId xmlns:a16="http://schemas.microsoft.com/office/drawing/2014/main" id="{A8347B54-5BFD-8FA1-8385-2B399BC64B9F}"/>
              </a:ext>
            </a:extLst>
          </p:cNvPr>
          <p:cNvCxnSpPr/>
          <p:nvPr/>
        </p:nvCxnSpPr>
        <p:spPr>
          <a:xfrm flipV="1">
            <a:off x="7453261" y="3041980"/>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Straight Arrow Connector 174">
            <a:extLst>
              <a:ext uri="{FF2B5EF4-FFF2-40B4-BE49-F238E27FC236}">
                <a16:creationId xmlns:a16="http://schemas.microsoft.com/office/drawing/2014/main" id="{5E41B47C-47B8-2645-6F03-F6FE62DFC393}"/>
              </a:ext>
            </a:extLst>
          </p:cNvPr>
          <p:cNvCxnSpPr/>
          <p:nvPr/>
        </p:nvCxnSpPr>
        <p:spPr>
          <a:xfrm flipV="1">
            <a:off x="8191782" y="3041980"/>
            <a:ext cx="0" cy="216000"/>
          </a:xfrm>
          <a:prstGeom prst="straightConnector1">
            <a:avLst/>
          </a:prstGeom>
          <a:ln w="28575">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6" name="Straight Arrow Connector 195">
            <a:extLst>
              <a:ext uri="{FF2B5EF4-FFF2-40B4-BE49-F238E27FC236}">
                <a16:creationId xmlns:a16="http://schemas.microsoft.com/office/drawing/2014/main" id="{4CBA60A4-4BEF-906D-141E-EA18D6B96FA2}"/>
              </a:ext>
            </a:extLst>
          </p:cNvPr>
          <p:cNvCxnSpPr>
            <a:cxnSpLocks/>
          </p:cNvCxnSpPr>
          <p:nvPr/>
        </p:nvCxnSpPr>
        <p:spPr>
          <a:xfrm flipH="1">
            <a:off x="2271128" y="3740159"/>
            <a:ext cx="5955800" cy="0"/>
          </a:xfrm>
          <a:prstGeom prst="straightConnector1">
            <a:avLst/>
          </a:prstGeom>
          <a:ln w="2857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0" name="Straight Arrow Connector 199">
            <a:extLst>
              <a:ext uri="{FF2B5EF4-FFF2-40B4-BE49-F238E27FC236}">
                <a16:creationId xmlns:a16="http://schemas.microsoft.com/office/drawing/2014/main" id="{DCD8E2AB-94E4-80EB-DF0E-7F9F9D575424}"/>
              </a:ext>
            </a:extLst>
          </p:cNvPr>
          <p:cNvCxnSpPr/>
          <p:nvPr/>
        </p:nvCxnSpPr>
        <p:spPr>
          <a:xfrm flipV="1">
            <a:off x="4741521" y="350916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1" name="Straight Arrow Connector 200">
            <a:extLst>
              <a:ext uri="{FF2B5EF4-FFF2-40B4-BE49-F238E27FC236}">
                <a16:creationId xmlns:a16="http://schemas.microsoft.com/office/drawing/2014/main" id="{850BDF61-2CCF-E657-5D27-44A70B04E0E9}"/>
              </a:ext>
            </a:extLst>
          </p:cNvPr>
          <p:cNvCxnSpPr/>
          <p:nvPr/>
        </p:nvCxnSpPr>
        <p:spPr>
          <a:xfrm flipV="1">
            <a:off x="5629943" y="350916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2" name="Straight Arrow Connector 201">
            <a:extLst>
              <a:ext uri="{FF2B5EF4-FFF2-40B4-BE49-F238E27FC236}">
                <a16:creationId xmlns:a16="http://schemas.microsoft.com/office/drawing/2014/main" id="{A036962F-6F7D-D1C7-2493-EA4E57E96CAC}"/>
              </a:ext>
            </a:extLst>
          </p:cNvPr>
          <p:cNvCxnSpPr/>
          <p:nvPr/>
        </p:nvCxnSpPr>
        <p:spPr>
          <a:xfrm flipV="1">
            <a:off x="5738881" y="350916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3" name="Straight Arrow Connector 202">
            <a:extLst>
              <a:ext uri="{FF2B5EF4-FFF2-40B4-BE49-F238E27FC236}">
                <a16:creationId xmlns:a16="http://schemas.microsoft.com/office/drawing/2014/main" id="{1D6F557F-FAB6-1685-AF82-280ADCD1BB7A}"/>
              </a:ext>
            </a:extLst>
          </p:cNvPr>
          <p:cNvCxnSpPr/>
          <p:nvPr/>
        </p:nvCxnSpPr>
        <p:spPr>
          <a:xfrm flipV="1">
            <a:off x="6702251" y="350916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4" name="Straight Arrow Connector 203">
            <a:extLst>
              <a:ext uri="{FF2B5EF4-FFF2-40B4-BE49-F238E27FC236}">
                <a16:creationId xmlns:a16="http://schemas.microsoft.com/office/drawing/2014/main" id="{9E9EFEB6-5DE4-DA36-A45F-1AF5DE48325B}"/>
              </a:ext>
            </a:extLst>
          </p:cNvPr>
          <p:cNvCxnSpPr/>
          <p:nvPr/>
        </p:nvCxnSpPr>
        <p:spPr>
          <a:xfrm flipV="1">
            <a:off x="7200931" y="350916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5" name="Straight Arrow Connector 204">
            <a:extLst>
              <a:ext uri="{FF2B5EF4-FFF2-40B4-BE49-F238E27FC236}">
                <a16:creationId xmlns:a16="http://schemas.microsoft.com/office/drawing/2014/main" id="{E14FE374-C1E6-9444-67DF-D12E270AEE3F}"/>
              </a:ext>
            </a:extLst>
          </p:cNvPr>
          <p:cNvCxnSpPr/>
          <p:nvPr/>
        </p:nvCxnSpPr>
        <p:spPr>
          <a:xfrm flipV="1">
            <a:off x="8179292" y="350916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6" name="Straight Arrow Connector 205">
            <a:extLst>
              <a:ext uri="{FF2B5EF4-FFF2-40B4-BE49-F238E27FC236}">
                <a16:creationId xmlns:a16="http://schemas.microsoft.com/office/drawing/2014/main" id="{2EAED5BE-BB70-0BAF-8429-5D08E5020AC8}"/>
              </a:ext>
            </a:extLst>
          </p:cNvPr>
          <p:cNvCxnSpPr/>
          <p:nvPr/>
        </p:nvCxnSpPr>
        <p:spPr>
          <a:xfrm flipV="1">
            <a:off x="2298608" y="352166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 name="Straight Arrow Connector 206">
            <a:extLst>
              <a:ext uri="{FF2B5EF4-FFF2-40B4-BE49-F238E27FC236}">
                <a16:creationId xmlns:a16="http://schemas.microsoft.com/office/drawing/2014/main" id="{903EA665-6787-7DF5-92B1-686DA548A062}"/>
              </a:ext>
            </a:extLst>
          </p:cNvPr>
          <p:cNvCxnSpPr/>
          <p:nvPr/>
        </p:nvCxnSpPr>
        <p:spPr>
          <a:xfrm flipV="1">
            <a:off x="2417990" y="352166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8" name="Straight Arrow Connector 207">
            <a:extLst>
              <a:ext uri="{FF2B5EF4-FFF2-40B4-BE49-F238E27FC236}">
                <a16:creationId xmlns:a16="http://schemas.microsoft.com/office/drawing/2014/main" id="{0775C16E-E252-469A-4620-71AF7EE3130C}"/>
              </a:ext>
            </a:extLst>
          </p:cNvPr>
          <p:cNvCxnSpPr/>
          <p:nvPr/>
        </p:nvCxnSpPr>
        <p:spPr>
          <a:xfrm flipV="1">
            <a:off x="2552362" y="352166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9" name="Straight Arrow Connector 208">
            <a:extLst>
              <a:ext uri="{FF2B5EF4-FFF2-40B4-BE49-F238E27FC236}">
                <a16:creationId xmlns:a16="http://schemas.microsoft.com/office/drawing/2014/main" id="{624F2AD9-5D51-37C3-D04F-33504A5398A1}"/>
              </a:ext>
            </a:extLst>
          </p:cNvPr>
          <p:cNvCxnSpPr/>
          <p:nvPr/>
        </p:nvCxnSpPr>
        <p:spPr>
          <a:xfrm flipV="1">
            <a:off x="2686734" y="352166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0" name="Straight Arrow Connector 209">
            <a:extLst>
              <a:ext uri="{FF2B5EF4-FFF2-40B4-BE49-F238E27FC236}">
                <a16:creationId xmlns:a16="http://schemas.microsoft.com/office/drawing/2014/main" id="{E551C70B-70FD-0210-F338-3DDC23351B34}"/>
              </a:ext>
            </a:extLst>
          </p:cNvPr>
          <p:cNvCxnSpPr/>
          <p:nvPr/>
        </p:nvCxnSpPr>
        <p:spPr>
          <a:xfrm flipV="1">
            <a:off x="2821106" y="352166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1" name="Straight Arrow Connector 210">
            <a:extLst>
              <a:ext uri="{FF2B5EF4-FFF2-40B4-BE49-F238E27FC236}">
                <a16:creationId xmlns:a16="http://schemas.microsoft.com/office/drawing/2014/main" id="{8DDEFF77-EBBC-7F9C-466E-E09D67C64890}"/>
              </a:ext>
            </a:extLst>
          </p:cNvPr>
          <p:cNvCxnSpPr/>
          <p:nvPr/>
        </p:nvCxnSpPr>
        <p:spPr>
          <a:xfrm flipV="1">
            <a:off x="2955478" y="352166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2" name="Straight Arrow Connector 211">
            <a:extLst>
              <a:ext uri="{FF2B5EF4-FFF2-40B4-BE49-F238E27FC236}">
                <a16:creationId xmlns:a16="http://schemas.microsoft.com/office/drawing/2014/main" id="{CCF0201B-3499-8196-9ABC-B6BE63E5F186}"/>
              </a:ext>
            </a:extLst>
          </p:cNvPr>
          <p:cNvCxnSpPr/>
          <p:nvPr/>
        </p:nvCxnSpPr>
        <p:spPr>
          <a:xfrm flipV="1">
            <a:off x="3089850" y="352166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3" name="Straight Arrow Connector 212">
            <a:extLst>
              <a:ext uri="{FF2B5EF4-FFF2-40B4-BE49-F238E27FC236}">
                <a16:creationId xmlns:a16="http://schemas.microsoft.com/office/drawing/2014/main" id="{1CC29A4B-9AEC-176B-5214-7FEC316EBEFA}"/>
              </a:ext>
            </a:extLst>
          </p:cNvPr>
          <p:cNvCxnSpPr/>
          <p:nvPr/>
        </p:nvCxnSpPr>
        <p:spPr>
          <a:xfrm flipV="1">
            <a:off x="3153044" y="352166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4" name="Straight Arrow Connector 213">
            <a:extLst>
              <a:ext uri="{FF2B5EF4-FFF2-40B4-BE49-F238E27FC236}">
                <a16:creationId xmlns:a16="http://schemas.microsoft.com/office/drawing/2014/main" id="{6CE1D275-4EDC-A48A-F2D8-71DADD0FC2FB}"/>
              </a:ext>
            </a:extLst>
          </p:cNvPr>
          <p:cNvCxnSpPr/>
          <p:nvPr/>
        </p:nvCxnSpPr>
        <p:spPr>
          <a:xfrm flipV="1">
            <a:off x="3227808" y="352166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5" name="Straight Arrow Connector 214">
            <a:extLst>
              <a:ext uri="{FF2B5EF4-FFF2-40B4-BE49-F238E27FC236}">
                <a16:creationId xmlns:a16="http://schemas.microsoft.com/office/drawing/2014/main" id="{870067ED-DC38-B956-C5DA-6DE0C9827454}"/>
              </a:ext>
            </a:extLst>
          </p:cNvPr>
          <p:cNvCxnSpPr/>
          <p:nvPr/>
        </p:nvCxnSpPr>
        <p:spPr>
          <a:xfrm flipV="1">
            <a:off x="3302572" y="352166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6" name="Straight Arrow Connector 215">
            <a:extLst>
              <a:ext uri="{FF2B5EF4-FFF2-40B4-BE49-F238E27FC236}">
                <a16:creationId xmlns:a16="http://schemas.microsoft.com/office/drawing/2014/main" id="{628A2A31-95F1-76EE-FD96-08C5A2011185}"/>
              </a:ext>
            </a:extLst>
          </p:cNvPr>
          <p:cNvCxnSpPr/>
          <p:nvPr/>
        </p:nvCxnSpPr>
        <p:spPr>
          <a:xfrm flipV="1">
            <a:off x="3377336" y="352166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7" name="Straight Arrow Connector 216">
            <a:extLst>
              <a:ext uri="{FF2B5EF4-FFF2-40B4-BE49-F238E27FC236}">
                <a16:creationId xmlns:a16="http://schemas.microsoft.com/office/drawing/2014/main" id="{6813C190-80B5-B7F1-B396-4530E0B888BD}"/>
              </a:ext>
            </a:extLst>
          </p:cNvPr>
          <p:cNvCxnSpPr/>
          <p:nvPr/>
        </p:nvCxnSpPr>
        <p:spPr>
          <a:xfrm flipV="1">
            <a:off x="3452100" y="352166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8" name="Straight Arrow Connector 217">
            <a:extLst>
              <a:ext uri="{FF2B5EF4-FFF2-40B4-BE49-F238E27FC236}">
                <a16:creationId xmlns:a16="http://schemas.microsoft.com/office/drawing/2014/main" id="{B5921F95-D112-D992-0F17-ACD3C015855F}"/>
              </a:ext>
            </a:extLst>
          </p:cNvPr>
          <p:cNvCxnSpPr/>
          <p:nvPr/>
        </p:nvCxnSpPr>
        <p:spPr>
          <a:xfrm flipV="1">
            <a:off x="3526864" y="352166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9" name="Straight Arrow Connector 218">
            <a:extLst>
              <a:ext uri="{FF2B5EF4-FFF2-40B4-BE49-F238E27FC236}">
                <a16:creationId xmlns:a16="http://schemas.microsoft.com/office/drawing/2014/main" id="{D36B0163-F885-E5DB-D0EB-981B3308EF6F}"/>
              </a:ext>
            </a:extLst>
          </p:cNvPr>
          <p:cNvCxnSpPr/>
          <p:nvPr/>
        </p:nvCxnSpPr>
        <p:spPr>
          <a:xfrm flipV="1">
            <a:off x="3601628" y="352166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494DE707-9B20-3590-D110-CD2E70F9E8AA}"/>
              </a:ext>
            </a:extLst>
          </p:cNvPr>
          <p:cNvCxnSpPr/>
          <p:nvPr/>
        </p:nvCxnSpPr>
        <p:spPr>
          <a:xfrm flipV="1">
            <a:off x="3676392" y="352166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1" name="Straight Arrow Connector 220">
            <a:extLst>
              <a:ext uri="{FF2B5EF4-FFF2-40B4-BE49-F238E27FC236}">
                <a16:creationId xmlns:a16="http://schemas.microsoft.com/office/drawing/2014/main" id="{E7697656-50AD-F7CE-C9F1-F3DECD31F47B}"/>
              </a:ext>
            </a:extLst>
          </p:cNvPr>
          <p:cNvCxnSpPr/>
          <p:nvPr/>
        </p:nvCxnSpPr>
        <p:spPr>
          <a:xfrm flipV="1">
            <a:off x="3751158" y="352166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22" name="TextBox 221">
            <a:extLst>
              <a:ext uri="{FF2B5EF4-FFF2-40B4-BE49-F238E27FC236}">
                <a16:creationId xmlns:a16="http://schemas.microsoft.com/office/drawing/2014/main" id="{CBAAE35E-356B-D33D-1CAF-7A53A7994711}"/>
              </a:ext>
            </a:extLst>
          </p:cNvPr>
          <p:cNvSpPr txBox="1"/>
          <p:nvPr/>
        </p:nvSpPr>
        <p:spPr>
          <a:xfrm>
            <a:off x="8349527" y="2518348"/>
            <a:ext cx="1997791" cy="369332"/>
          </a:xfrm>
          <a:prstGeom prst="rect">
            <a:avLst/>
          </a:prstGeom>
          <a:noFill/>
        </p:spPr>
        <p:txBody>
          <a:bodyPr wrap="none" rtlCol="0">
            <a:spAutoFit/>
          </a:bodyPr>
          <a:lstStyle/>
          <a:p>
            <a:r>
              <a:rPr lang="en-US" dirty="0"/>
              <a:t>Scanned PV @ 8 Hz</a:t>
            </a:r>
          </a:p>
        </p:txBody>
      </p:sp>
      <p:sp>
        <p:nvSpPr>
          <p:cNvPr id="223" name="TextBox 222">
            <a:extLst>
              <a:ext uri="{FF2B5EF4-FFF2-40B4-BE49-F238E27FC236}">
                <a16:creationId xmlns:a16="http://schemas.microsoft.com/office/drawing/2014/main" id="{BAF9373D-BB7A-F243-1E6C-26BD264F9A20}"/>
              </a:ext>
            </a:extLst>
          </p:cNvPr>
          <p:cNvSpPr txBox="1"/>
          <p:nvPr/>
        </p:nvSpPr>
        <p:spPr>
          <a:xfrm>
            <a:off x="8336712" y="2118136"/>
            <a:ext cx="1997791" cy="369332"/>
          </a:xfrm>
          <a:prstGeom prst="rect">
            <a:avLst/>
          </a:prstGeom>
          <a:noFill/>
        </p:spPr>
        <p:txBody>
          <a:bodyPr wrap="none" rtlCol="0">
            <a:spAutoFit/>
          </a:bodyPr>
          <a:lstStyle/>
          <a:p>
            <a:r>
              <a:rPr lang="en-US" dirty="0"/>
              <a:t>Scanned PV @ 6 Hz</a:t>
            </a:r>
          </a:p>
        </p:txBody>
      </p:sp>
      <p:sp>
        <p:nvSpPr>
          <p:cNvPr id="224" name="TextBox 223">
            <a:extLst>
              <a:ext uri="{FF2B5EF4-FFF2-40B4-BE49-F238E27FC236}">
                <a16:creationId xmlns:a16="http://schemas.microsoft.com/office/drawing/2014/main" id="{3BBDE006-968F-1074-F3F9-33F5FE08F3F9}"/>
              </a:ext>
            </a:extLst>
          </p:cNvPr>
          <p:cNvSpPr txBox="1"/>
          <p:nvPr/>
        </p:nvSpPr>
        <p:spPr>
          <a:xfrm>
            <a:off x="8324222" y="2975073"/>
            <a:ext cx="1997791" cy="369332"/>
          </a:xfrm>
          <a:prstGeom prst="rect">
            <a:avLst/>
          </a:prstGeom>
          <a:noFill/>
        </p:spPr>
        <p:txBody>
          <a:bodyPr wrap="none" rtlCol="0">
            <a:spAutoFit/>
          </a:bodyPr>
          <a:lstStyle/>
          <a:p>
            <a:r>
              <a:rPr lang="en-US" dirty="0"/>
              <a:t>Scanned PV @ 1 Hz</a:t>
            </a:r>
          </a:p>
        </p:txBody>
      </p:sp>
      <p:sp>
        <p:nvSpPr>
          <p:cNvPr id="225" name="TextBox 224">
            <a:extLst>
              <a:ext uri="{FF2B5EF4-FFF2-40B4-BE49-F238E27FC236}">
                <a16:creationId xmlns:a16="http://schemas.microsoft.com/office/drawing/2014/main" id="{E90BB937-FB9E-0060-9164-297B257CF690}"/>
              </a:ext>
            </a:extLst>
          </p:cNvPr>
          <p:cNvSpPr txBox="1"/>
          <p:nvPr/>
        </p:nvSpPr>
        <p:spPr>
          <a:xfrm>
            <a:off x="8326722" y="3427275"/>
            <a:ext cx="2643352" cy="369332"/>
          </a:xfrm>
          <a:prstGeom prst="rect">
            <a:avLst/>
          </a:prstGeom>
          <a:noFill/>
        </p:spPr>
        <p:txBody>
          <a:bodyPr wrap="none" rtlCol="0">
            <a:spAutoFit/>
          </a:bodyPr>
          <a:lstStyle/>
          <a:p>
            <a:r>
              <a:rPr lang="en-US" dirty="0"/>
              <a:t>Monitored 100 Hz at most</a:t>
            </a:r>
          </a:p>
        </p:txBody>
      </p:sp>
      <p:cxnSp>
        <p:nvCxnSpPr>
          <p:cNvPr id="226" name="Straight Arrow Connector 225">
            <a:extLst>
              <a:ext uri="{FF2B5EF4-FFF2-40B4-BE49-F238E27FC236}">
                <a16:creationId xmlns:a16="http://schemas.microsoft.com/office/drawing/2014/main" id="{232142E1-C8D2-1E04-7431-5A0ACFEE10CF}"/>
              </a:ext>
            </a:extLst>
          </p:cNvPr>
          <p:cNvCxnSpPr>
            <a:cxnSpLocks/>
          </p:cNvCxnSpPr>
          <p:nvPr/>
        </p:nvCxnSpPr>
        <p:spPr>
          <a:xfrm flipH="1">
            <a:off x="2258638" y="4162379"/>
            <a:ext cx="5955800" cy="0"/>
          </a:xfrm>
          <a:prstGeom prst="straightConnector1">
            <a:avLst/>
          </a:prstGeom>
          <a:ln w="2857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7" name="Straight Arrow Connector 226">
            <a:extLst>
              <a:ext uri="{FF2B5EF4-FFF2-40B4-BE49-F238E27FC236}">
                <a16:creationId xmlns:a16="http://schemas.microsoft.com/office/drawing/2014/main" id="{3C61DA4A-6DAE-BC04-3B04-238DE0BB0A58}"/>
              </a:ext>
            </a:extLst>
          </p:cNvPr>
          <p:cNvCxnSpPr/>
          <p:nvPr/>
        </p:nvCxnSpPr>
        <p:spPr>
          <a:xfrm flipV="1">
            <a:off x="4114441" y="393138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8" name="Straight Arrow Connector 227">
            <a:extLst>
              <a:ext uri="{FF2B5EF4-FFF2-40B4-BE49-F238E27FC236}">
                <a16:creationId xmlns:a16="http://schemas.microsoft.com/office/drawing/2014/main" id="{831EC017-93B9-C922-473F-8C4ACB8036D2}"/>
              </a:ext>
            </a:extLst>
          </p:cNvPr>
          <p:cNvCxnSpPr/>
          <p:nvPr/>
        </p:nvCxnSpPr>
        <p:spPr>
          <a:xfrm flipV="1">
            <a:off x="5617453" y="393138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9" name="Straight Arrow Connector 228">
            <a:extLst>
              <a:ext uri="{FF2B5EF4-FFF2-40B4-BE49-F238E27FC236}">
                <a16:creationId xmlns:a16="http://schemas.microsoft.com/office/drawing/2014/main" id="{7D86CBB4-ACE8-C298-D462-64C9F8AAE5FC}"/>
              </a:ext>
            </a:extLst>
          </p:cNvPr>
          <p:cNvCxnSpPr/>
          <p:nvPr/>
        </p:nvCxnSpPr>
        <p:spPr>
          <a:xfrm flipV="1">
            <a:off x="5726391" y="393138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0" name="Straight Arrow Connector 229">
            <a:extLst>
              <a:ext uri="{FF2B5EF4-FFF2-40B4-BE49-F238E27FC236}">
                <a16:creationId xmlns:a16="http://schemas.microsoft.com/office/drawing/2014/main" id="{38239AB2-D619-3B6A-D28B-154D8A77F05D}"/>
              </a:ext>
            </a:extLst>
          </p:cNvPr>
          <p:cNvCxnSpPr/>
          <p:nvPr/>
        </p:nvCxnSpPr>
        <p:spPr>
          <a:xfrm flipV="1">
            <a:off x="6689761" y="393138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1" name="Straight Arrow Connector 230">
            <a:extLst>
              <a:ext uri="{FF2B5EF4-FFF2-40B4-BE49-F238E27FC236}">
                <a16:creationId xmlns:a16="http://schemas.microsoft.com/office/drawing/2014/main" id="{57FA31D6-3C51-94BA-B6FF-3DE6B0E0F5AC}"/>
              </a:ext>
            </a:extLst>
          </p:cNvPr>
          <p:cNvCxnSpPr/>
          <p:nvPr/>
        </p:nvCxnSpPr>
        <p:spPr>
          <a:xfrm flipV="1">
            <a:off x="7188441" y="393138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2" name="Straight Arrow Connector 231">
            <a:extLst>
              <a:ext uri="{FF2B5EF4-FFF2-40B4-BE49-F238E27FC236}">
                <a16:creationId xmlns:a16="http://schemas.microsoft.com/office/drawing/2014/main" id="{CBD10B77-A356-5E03-07FE-30C8D65DBD4D}"/>
              </a:ext>
            </a:extLst>
          </p:cNvPr>
          <p:cNvCxnSpPr/>
          <p:nvPr/>
        </p:nvCxnSpPr>
        <p:spPr>
          <a:xfrm flipV="1">
            <a:off x="8166802" y="3931389"/>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3" name="Straight Arrow Connector 232">
            <a:extLst>
              <a:ext uri="{FF2B5EF4-FFF2-40B4-BE49-F238E27FC236}">
                <a16:creationId xmlns:a16="http://schemas.microsoft.com/office/drawing/2014/main" id="{D49B2F21-79B8-BCEE-C16C-78960CA7486E}"/>
              </a:ext>
            </a:extLst>
          </p:cNvPr>
          <p:cNvCxnSpPr/>
          <p:nvPr/>
        </p:nvCxnSpPr>
        <p:spPr>
          <a:xfrm flipV="1">
            <a:off x="2286118" y="394388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4" name="Straight Arrow Connector 233">
            <a:extLst>
              <a:ext uri="{FF2B5EF4-FFF2-40B4-BE49-F238E27FC236}">
                <a16:creationId xmlns:a16="http://schemas.microsoft.com/office/drawing/2014/main" id="{BC86001B-EADD-046B-BF7D-AACACDBFB497}"/>
              </a:ext>
            </a:extLst>
          </p:cNvPr>
          <p:cNvCxnSpPr/>
          <p:nvPr/>
        </p:nvCxnSpPr>
        <p:spPr>
          <a:xfrm flipV="1">
            <a:off x="5778294" y="392889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5" name="Straight Arrow Connector 234">
            <a:extLst>
              <a:ext uri="{FF2B5EF4-FFF2-40B4-BE49-F238E27FC236}">
                <a16:creationId xmlns:a16="http://schemas.microsoft.com/office/drawing/2014/main" id="{7D16B416-0128-9EC1-FE5B-288EB045A391}"/>
              </a:ext>
            </a:extLst>
          </p:cNvPr>
          <p:cNvCxnSpPr/>
          <p:nvPr/>
        </p:nvCxnSpPr>
        <p:spPr>
          <a:xfrm flipV="1">
            <a:off x="2539872" y="394388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6" name="Straight Arrow Connector 235">
            <a:extLst>
              <a:ext uri="{FF2B5EF4-FFF2-40B4-BE49-F238E27FC236}">
                <a16:creationId xmlns:a16="http://schemas.microsoft.com/office/drawing/2014/main" id="{10AE7A1F-AAAC-9ECB-EBF0-199C7CB54634}"/>
              </a:ext>
            </a:extLst>
          </p:cNvPr>
          <p:cNvCxnSpPr/>
          <p:nvPr/>
        </p:nvCxnSpPr>
        <p:spPr>
          <a:xfrm flipV="1">
            <a:off x="2674244" y="394388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7" name="Straight Arrow Connector 236">
            <a:extLst>
              <a:ext uri="{FF2B5EF4-FFF2-40B4-BE49-F238E27FC236}">
                <a16:creationId xmlns:a16="http://schemas.microsoft.com/office/drawing/2014/main" id="{2B64D609-76B2-11E3-7A99-86300FADE12D}"/>
              </a:ext>
            </a:extLst>
          </p:cNvPr>
          <p:cNvCxnSpPr/>
          <p:nvPr/>
        </p:nvCxnSpPr>
        <p:spPr>
          <a:xfrm flipV="1">
            <a:off x="2808616" y="394388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8" name="Straight Arrow Connector 237">
            <a:extLst>
              <a:ext uri="{FF2B5EF4-FFF2-40B4-BE49-F238E27FC236}">
                <a16:creationId xmlns:a16="http://schemas.microsoft.com/office/drawing/2014/main" id="{DD8B2E10-059F-0D3F-9F8C-9D3749FF2D7D}"/>
              </a:ext>
            </a:extLst>
          </p:cNvPr>
          <p:cNvCxnSpPr/>
          <p:nvPr/>
        </p:nvCxnSpPr>
        <p:spPr>
          <a:xfrm flipV="1">
            <a:off x="2942988" y="394388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9" name="Straight Arrow Connector 238">
            <a:extLst>
              <a:ext uri="{FF2B5EF4-FFF2-40B4-BE49-F238E27FC236}">
                <a16:creationId xmlns:a16="http://schemas.microsoft.com/office/drawing/2014/main" id="{DF6E602C-0EE1-FB78-699E-522CEB279682}"/>
              </a:ext>
            </a:extLst>
          </p:cNvPr>
          <p:cNvCxnSpPr/>
          <p:nvPr/>
        </p:nvCxnSpPr>
        <p:spPr>
          <a:xfrm flipV="1">
            <a:off x="3077360" y="3943886"/>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0" name="Straight Arrow Connector 239">
            <a:extLst>
              <a:ext uri="{FF2B5EF4-FFF2-40B4-BE49-F238E27FC236}">
                <a16:creationId xmlns:a16="http://schemas.microsoft.com/office/drawing/2014/main" id="{9384BDE3-B34A-6FB6-B636-BB0E9758E9B4}"/>
              </a:ext>
            </a:extLst>
          </p:cNvPr>
          <p:cNvCxnSpPr/>
          <p:nvPr/>
        </p:nvCxnSpPr>
        <p:spPr>
          <a:xfrm flipV="1">
            <a:off x="3140554" y="394388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1" name="Straight Arrow Connector 240">
            <a:extLst>
              <a:ext uri="{FF2B5EF4-FFF2-40B4-BE49-F238E27FC236}">
                <a16:creationId xmlns:a16="http://schemas.microsoft.com/office/drawing/2014/main" id="{9B03B1C7-9146-14B1-D63F-5EC8202EF3A9}"/>
              </a:ext>
            </a:extLst>
          </p:cNvPr>
          <p:cNvCxnSpPr/>
          <p:nvPr/>
        </p:nvCxnSpPr>
        <p:spPr>
          <a:xfrm flipV="1">
            <a:off x="3215318" y="394388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2" name="Straight Arrow Connector 241">
            <a:extLst>
              <a:ext uri="{FF2B5EF4-FFF2-40B4-BE49-F238E27FC236}">
                <a16:creationId xmlns:a16="http://schemas.microsoft.com/office/drawing/2014/main" id="{20B90BAE-3FA6-942B-1063-1BDDDDDEA808}"/>
              </a:ext>
            </a:extLst>
          </p:cNvPr>
          <p:cNvCxnSpPr/>
          <p:nvPr/>
        </p:nvCxnSpPr>
        <p:spPr>
          <a:xfrm flipV="1">
            <a:off x="4983968" y="392889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3" name="Straight Arrow Connector 242">
            <a:extLst>
              <a:ext uri="{FF2B5EF4-FFF2-40B4-BE49-F238E27FC236}">
                <a16:creationId xmlns:a16="http://schemas.microsoft.com/office/drawing/2014/main" id="{C90B4D3F-2688-94D0-D500-4DE94EAAE3AD}"/>
              </a:ext>
            </a:extLst>
          </p:cNvPr>
          <p:cNvCxnSpPr/>
          <p:nvPr/>
        </p:nvCxnSpPr>
        <p:spPr>
          <a:xfrm flipV="1">
            <a:off x="3364846" y="394388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4" name="Straight Arrow Connector 243">
            <a:extLst>
              <a:ext uri="{FF2B5EF4-FFF2-40B4-BE49-F238E27FC236}">
                <a16:creationId xmlns:a16="http://schemas.microsoft.com/office/drawing/2014/main" id="{068886DA-2BC0-9FF5-AF36-C3DBC6FC6B2F}"/>
              </a:ext>
            </a:extLst>
          </p:cNvPr>
          <p:cNvCxnSpPr/>
          <p:nvPr/>
        </p:nvCxnSpPr>
        <p:spPr>
          <a:xfrm flipV="1">
            <a:off x="5688134" y="392889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5" name="Straight Arrow Connector 244">
            <a:extLst>
              <a:ext uri="{FF2B5EF4-FFF2-40B4-BE49-F238E27FC236}">
                <a16:creationId xmlns:a16="http://schemas.microsoft.com/office/drawing/2014/main" id="{86700A9C-A58F-4E39-F35A-858252A80CD1}"/>
              </a:ext>
            </a:extLst>
          </p:cNvPr>
          <p:cNvCxnSpPr/>
          <p:nvPr/>
        </p:nvCxnSpPr>
        <p:spPr>
          <a:xfrm flipV="1">
            <a:off x="3514374" y="394388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6" name="Straight Arrow Connector 245">
            <a:extLst>
              <a:ext uri="{FF2B5EF4-FFF2-40B4-BE49-F238E27FC236}">
                <a16:creationId xmlns:a16="http://schemas.microsoft.com/office/drawing/2014/main" id="{07F403EF-3F6B-2791-97A0-E038A7CF8080}"/>
              </a:ext>
            </a:extLst>
          </p:cNvPr>
          <p:cNvCxnSpPr/>
          <p:nvPr/>
        </p:nvCxnSpPr>
        <p:spPr>
          <a:xfrm flipV="1">
            <a:off x="3589138" y="394388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7" name="Straight Arrow Connector 246">
            <a:extLst>
              <a:ext uri="{FF2B5EF4-FFF2-40B4-BE49-F238E27FC236}">
                <a16:creationId xmlns:a16="http://schemas.microsoft.com/office/drawing/2014/main" id="{9B8C9658-C5A1-7D49-A478-59383BBE801D}"/>
              </a:ext>
            </a:extLst>
          </p:cNvPr>
          <p:cNvCxnSpPr/>
          <p:nvPr/>
        </p:nvCxnSpPr>
        <p:spPr>
          <a:xfrm flipV="1">
            <a:off x="3663902" y="394388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8" name="Straight Arrow Connector 247">
            <a:extLst>
              <a:ext uri="{FF2B5EF4-FFF2-40B4-BE49-F238E27FC236}">
                <a16:creationId xmlns:a16="http://schemas.microsoft.com/office/drawing/2014/main" id="{2FA69E8F-E220-4D10-333E-D67C3698481A}"/>
              </a:ext>
            </a:extLst>
          </p:cNvPr>
          <p:cNvCxnSpPr/>
          <p:nvPr/>
        </p:nvCxnSpPr>
        <p:spPr>
          <a:xfrm flipV="1">
            <a:off x="3738668" y="3943885"/>
            <a:ext cx="0" cy="216000"/>
          </a:xfrm>
          <a:prstGeom prst="straightConnector1">
            <a:avLst/>
          </a:prstGeom>
          <a:ln w="28575">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9" name="TextBox 248">
            <a:extLst>
              <a:ext uri="{FF2B5EF4-FFF2-40B4-BE49-F238E27FC236}">
                <a16:creationId xmlns:a16="http://schemas.microsoft.com/office/drawing/2014/main" id="{0FD53AB5-8401-BAB5-D32B-1500554F295D}"/>
              </a:ext>
            </a:extLst>
          </p:cNvPr>
          <p:cNvSpPr txBox="1"/>
          <p:nvPr/>
        </p:nvSpPr>
        <p:spPr>
          <a:xfrm>
            <a:off x="8329222" y="3849495"/>
            <a:ext cx="2643352" cy="369332"/>
          </a:xfrm>
          <a:prstGeom prst="rect">
            <a:avLst/>
          </a:prstGeom>
          <a:noFill/>
        </p:spPr>
        <p:txBody>
          <a:bodyPr wrap="none" rtlCol="0">
            <a:spAutoFit/>
          </a:bodyPr>
          <a:lstStyle/>
          <a:p>
            <a:r>
              <a:rPr lang="en-US" dirty="0"/>
              <a:t>Monitored 500 Hz at most</a:t>
            </a:r>
          </a:p>
        </p:txBody>
      </p:sp>
      <p:sp>
        <p:nvSpPr>
          <p:cNvPr id="250" name="TextBox 249">
            <a:extLst>
              <a:ext uri="{FF2B5EF4-FFF2-40B4-BE49-F238E27FC236}">
                <a16:creationId xmlns:a16="http://schemas.microsoft.com/office/drawing/2014/main" id="{5D44F73D-AEA8-9E79-D525-D5E974882353}"/>
              </a:ext>
            </a:extLst>
          </p:cNvPr>
          <p:cNvSpPr txBox="1"/>
          <p:nvPr/>
        </p:nvSpPr>
        <p:spPr>
          <a:xfrm>
            <a:off x="1723875" y="2098624"/>
            <a:ext cx="550600" cy="369332"/>
          </a:xfrm>
          <a:prstGeom prst="rect">
            <a:avLst/>
          </a:prstGeom>
          <a:noFill/>
        </p:spPr>
        <p:txBody>
          <a:bodyPr wrap="none" rtlCol="0">
            <a:spAutoFit/>
          </a:bodyPr>
          <a:lstStyle/>
          <a:p>
            <a:r>
              <a:rPr lang="en-US" dirty="0"/>
              <a:t>PV1</a:t>
            </a:r>
          </a:p>
        </p:txBody>
      </p:sp>
      <p:sp>
        <p:nvSpPr>
          <p:cNvPr id="251" name="TextBox 250">
            <a:extLst>
              <a:ext uri="{FF2B5EF4-FFF2-40B4-BE49-F238E27FC236}">
                <a16:creationId xmlns:a16="http://schemas.microsoft.com/office/drawing/2014/main" id="{1D7C243C-6925-8CC4-7CB7-388B64075A72}"/>
              </a:ext>
            </a:extLst>
          </p:cNvPr>
          <p:cNvSpPr txBox="1"/>
          <p:nvPr/>
        </p:nvSpPr>
        <p:spPr>
          <a:xfrm>
            <a:off x="1711385" y="2535836"/>
            <a:ext cx="550600" cy="369332"/>
          </a:xfrm>
          <a:prstGeom prst="rect">
            <a:avLst/>
          </a:prstGeom>
          <a:noFill/>
        </p:spPr>
        <p:txBody>
          <a:bodyPr wrap="none" rtlCol="0">
            <a:spAutoFit/>
          </a:bodyPr>
          <a:lstStyle/>
          <a:p>
            <a:r>
              <a:rPr lang="en-US" dirty="0"/>
              <a:t>PV2</a:t>
            </a:r>
          </a:p>
        </p:txBody>
      </p:sp>
      <p:sp>
        <p:nvSpPr>
          <p:cNvPr id="252" name="TextBox 251">
            <a:extLst>
              <a:ext uri="{FF2B5EF4-FFF2-40B4-BE49-F238E27FC236}">
                <a16:creationId xmlns:a16="http://schemas.microsoft.com/office/drawing/2014/main" id="{0050CD8C-7C0A-8C1D-DFFB-8995BE506E0C}"/>
              </a:ext>
            </a:extLst>
          </p:cNvPr>
          <p:cNvSpPr txBox="1"/>
          <p:nvPr/>
        </p:nvSpPr>
        <p:spPr>
          <a:xfrm>
            <a:off x="1698895" y="3033006"/>
            <a:ext cx="550600" cy="369332"/>
          </a:xfrm>
          <a:prstGeom prst="rect">
            <a:avLst/>
          </a:prstGeom>
          <a:noFill/>
        </p:spPr>
        <p:txBody>
          <a:bodyPr wrap="none" rtlCol="0">
            <a:spAutoFit/>
          </a:bodyPr>
          <a:lstStyle/>
          <a:p>
            <a:r>
              <a:rPr lang="en-US" dirty="0"/>
              <a:t>PV3</a:t>
            </a:r>
          </a:p>
        </p:txBody>
      </p:sp>
      <p:sp>
        <p:nvSpPr>
          <p:cNvPr id="253" name="TextBox 252">
            <a:extLst>
              <a:ext uri="{FF2B5EF4-FFF2-40B4-BE49-F238E27FC236}">
                <a16:creationId xmlns:a16="http://schemas.microsoft.com/office/drawing/2014/main" id="{23D2FB4D-C7D9-A751-9E46-8BF93B87EE93}"/>
              </a:ext>
            </a:extLst>
          </p:cNvPr>
          <p:cNvSpPr txBox="1"/>
          <p:nvPr/>
        </p:nvSpPr>
        <p:spPr>
          <a:xfrm>
            <a:off x="1698895" y="3452736"/>
            <a:ext cx="550600" cy="369332"/>
          </a:xfrm>
          <a:prstGeom prst="rect">
            <a:avLst/>
          </a:prstGeom>
          <a:noFill/>
        </p:spPr>
        <p:txBody>
          <a:bodyPr wrap="none" rtlCol="0">
            <a:spAutoFit/>
          </a:bodyPr>
          <a:lstStyle/>
          <a:p>
            <a:r>
              <a:rPr lang="en-US" dirty="0"/>
              <a:t>PV4</a:t>
            </a:r>
          </a:p>
        </p:txBody>
      </p:sp>
      <p:sp>
        <p:nvSpPr>
          <p:cNvPr id="254" name="TextBox 253">
            <a:extLst>
              <a:ext uri="{FF2B5EF4-FFF2-40B4-BE49-F238E27FC236}">
                <a16:creationId xmlns:a16="http://schemas.microsoft.com/office/drawing/2014/main" id="{0617A011-1E4B-B82B-F0F3-6C6D27459BC6}"/>
              </a:ext>
            </a:extLst>
          </p:cNvPr>
          <p:cNvSpPr txBox="1"/>
          <p:nvPr/>
        </p:nvSpPr>
        <p:spPr>
          <a:xfrm>
            <a:off x="1698895" y="3872455"/>
            <a:ext cx="550600" cy="369332"/>
          </a:xfrm>
          <a:prstGeom prst="rect">
            <a:avLst/>
          </a:prstGeom>
          <a:noFill/>
        </p:spPr>
        <p:txBody>
          <a:bodyPr wrap="none" rtlCol="0">
            <a:spAutoFit/>
          </a:bodyPr>
          <a:lstStyle/>
          <a:p>
            <a:r>
              <a:rPr lang="en-US" dirty="0"/>
              <a:t>PV5</a:t>
            </a:r>
          </a:p>
        </p:txBody>
      </p:sp>
      <p:sp>
        <p:nvSpPr>
          <p:cNvPr id="255" name="TextBox 254">
            <a:extLst>
              <a:ext uri="{FF2B5EF4-FFF2-40B4-BE49-F238E27FC236}">
                <a16:creationId xmlns:a16="http://schemas.microsoft.com/office/drawing/2014/main" id="{B52B49BE-1864-D8F6-97B7-CD8BDE380409}"/>
              </a:ext>
            </a:extLst>
          </p:cNvPr>
          <p:cNvSpPr txBox="1"/>
          <p:nvPr/>
        </p:nvSpPr>
        <p:spPr>
          <a:xfrm>
            <a:off x="4691930" y="4631962"/>
            <a:ext cx="425116" cy="369332"/>
          </a:xfrm>
          <a:prstGeom prst="rect">
            <a:avLst/>
          </a:prstGeom>
          <a:noFill/>
        </p:spPr>
        <p:txBody>
          <a:bodyPr wrap="none" rtlCol="0">
            <a:spAutoFit/>
          </a:bodyPr>
          <a:lstStyle/>
          <a:p>
            <a:r>
              <a:rPr lang="en-US" dirty="0"/>
              <a:t>W</a:t>
            </a:r>
            <a:r>
              <a:rPr lang="en-US" baseline="-25000" dirty="0"/>
              <a:t>i</a:t>
            </a:r>
          </a:p>
        </p:txBody>
      </p:sp>
      <p:sp>
        <p:nvSpPr>
          <p:cNvPr id="256" name="TextBox 255">
            <a:extLst>
              <a:ext uri="{FF2B5EF4-FFF2-40B4-BE49-F238E27FC236}">
                <a16:creationId xmlns:a16="http://schemas.microsoft.com/office/drawing/2014/main" id="{E184E4E9-8B53-2C93-7DFD-0F5F31E9385B}"/>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System Architecture | Data Preprocessing </a:t>
            </a:r>
          </a:p>
        </p:txBody>
      </p:sp>
      <p:sp>
        <p:nvSpPr>
          <p:cNvPr id="257" name="TextBox 256">
            <a:extLst>
              <a:ext uri="{FF2B5EF4-FFF2-40B4-BE49-F238E27FC236}">
                <a16:creationId xmlns:a16="http://schemas.microsoft.com/office/drawing/2014/main" id="{9A25197A-4BC3-F675-2EDE-79466B1FC4BF}"/>
              </a:ext>
            </a:extLst>
          </p:cNvPr>
          <p:cNvSpPr txBox="1"/>
          <p:nvPr/>
        </p:nvSpPr>
        <p:spPr>
          <a:xfrm>
            <a:off x="231147" y="1098614"/>
            <a:ext cx="11351253" cy="369332"/>
          </a:xfrm>
          <a:prstGeom prst="rect">
            <a:avLst/>
          </a:prstGeom>
          <a:noFill/>
        </p:spPr>
        <p:txBody>
          <a:bodyPr wrap="square" rtlCol="0">
            <a:spAutoFit/>
          </a:bodyPr>
          <a:lstStyle/>
          <a:p>
            <a:pPr marL="285750" indent="-285750">
              <a:buFont typeface="Wingdings" pitchFamily="2" charset="2"/>
              <a:buChar char="Ø"/>
            </a:pPr>
            <a:r>
              <a:rPr lang="en-US" dirty="0"/>
              <a:t>Scanned vs monitored PVs</a:t>
            </a:r>
          </a:p>
        </p:txBody>
      </p:sp>
      <p:sp>
        <p:nvSpPr>
          <p:cNvPr id="258" name="Rectangle 257">
            <a:extLst>
              <a:ext uri="{FF2B5EF4-FFF2-40B4-BE49-F238E27FC236}">
                <a16:creationId xmlns:a16="http://schemas.microsoft.com/office/drawing/2014/main" id="{6B748D48-021A-1AED-875E-75BCA3DA0222}"/>
              </a:ext>
            </a:extLst>
          </p:cNvPr>
          <p:cNvSpPr/>
          <p:nvPr/>
        </p:nvSpPr>
        <p:spPr>
          <a:xfrm>
            <a:off x="4172517" y="1788041"/>
            <a:ext cx="736665" cy="2761351"/>
          </a:xfrm>
          <a:prstGeom prst="rect">
            <a:avLst/>
          </a:prstGeom>
          <a:solidFill>
            <a:schemeClr val="accent1">
              <a:alpha val="108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TextBox 258">
            <a:extLst>
              <a:ext uri="{FF2B5EF4-FFF2-40B4-BE49-F238E27FC236}">
                <a16:creationId xmlns:a16="http://schemas.microsoft.com/office/drawing/2014/main" id="{2A982112-D30A-ECCE-4545-75E6AA6AB204}"/>
              </a:ext>
            </a:extLst>
          </p:cNvPr>
          <p:cNvSpPr txBox="1"/>
          <p:nvPr/>
        </p:nvSpPr>
        <p:spPr>
          <a:xfrm>
            <a:off x="3959919" y="4634462"/>
            <a:ext cx="550151" cy="369332"/>
          </a:xfrm>
          <a:prstGeom prst="rect">
            <a:avLst/>
          </a:prstGeom>
          <a:noFill/>
        </p:spPr>
        <p:txBody>
          <a:bodyPr wrap="none" rtlCol="0">
            <a:spAutoFit/>
          </a:bodyPr>
          <a:lstStyle/>
          <a:p>
            <a:r>
              <a:rPr lang="en-US" dirty="0"/>
              <a:t>W</a:t>
            </a:r>
            <a:r>
              <a:rPr lang="en-US" baseline="-25000" dirty="0"/>
              <a:t>i-1</a:t>
            </a:r>
          </a:p>
        </p:txBody>
      </p:sp>
      <p:sp>
        <p:nvSpPr>
          <p:cNvPr id="260" name="Freeform 259">
            <a:extLst>
              <a:ext uri="{FF2B5EF4-FFF2-40B4-BE49-F238E27FC236}">
                <a16:creationId xmlns:a16="http://schemas.microsoft.com/office/drawing/2014/main" id="{F978FD52-ED1A-8561-6FBC-741FDB6F66F8}"/>
              </a:ext>
            </a:extLst>
          </p:cNvPr>
          <p:cNvSpPr/>
          <p:nvPr/>
        </p:nvSpPr>
        <p:spPr>
          <a:xfrm>
            <a:off x="4107305" y="3938092"/>
            <a:ext cx="524656" cy="169213"/>
          </a:xfrm>
          <a:custGeom>
            <a:avLst/>
            <a:gdLst>
              <a:gd name="connsiteX0" fmla="*/ 0 w 524656"/>
              <a:gd name="connsiteY0" fmla="*/ 64282 h 169213"/>
              <a:gd name="connsiteX1" fmla="*/ 419725 w 524656"/>
              <a:gd name="connsiteY1" fmla="*/ 4321 h 169213"/>
              <a:gd name="connsiteX2" fmla="*/ 524656 w 524656"/>
              <a:gd name="connsiteY2" fmla="*/ 169213 h 169213"/>
            </a:gdLst>
            <a:ahLst/>
            <a:cxnLst>
              <a:cxn ang="0">
                <a:pos x="connsiteX0" y="connsiteY0"/>
              </a:cxn>
              <a:cxn ang="0">
                <a:pos x="connsiteX1" y="connsiteY1"/>
              </a:cxn>
              <a:cxn ang="0">
                <a:pos x="connsiteX2" y="connsiteY2"/>
              </a:cxn>
            </a:cxnLst>
            <a:rect l="l" t="t" r="r" b="b"/>
            <a:pathLst>
              <a:path w="524656" h="169213">
                <a:moveTo>
                  <a:pt x="0" y="64282"/>
                </a:moveTo>
                <a:cubicBezTo>
                  <a:pt x="166141" y="25557"/>
                  <a:pt x="332282" y="-13167"/>
                  <a:pt x="419725" y="4321"/>
                </a:cubicBezTo>
                <a:cubicBezTo>
                  <a:pt x="507168" y="21809"/>
                  <a:pt x="504669" y="131738"/>
                  <a:pt x="524656" y="169213"/>
                </a:cubicBezTo>
              </a:path>
            </a:pathLst>
          </a:custGeom>
          <a:noFill/>
          <a:ln w="22225">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261">
            <a:extLst>
              <a:ext uri="{FF2B5EF4-FFF2-40B4-BE49-F238E27FC236}">
                <a16:creationId xmlns:a16="http://schemas.microsoft.com/office/drawing/2014/main" id="{2A8256C2-4B00-413B-B7B8-3050BF10A95B}"/>
              </a:ext>
            </a:extLst>
          </p:cNvPr>
          <p:cNvSpPr/>
          <p:nvPr/>
        </p:nvSpPr>
        <p:spPr>
          <a:xfrm rot="3449947" flipH="1">
            <a:off x="4946823" y="1597992"/>
            <a:ext cx="260347" cy="398017"/>
          </a:xfrm>
          <a:custGeom>
            <a:avLst/>
            <a:gdLst>
              <a:gd name="connsiteX0" fmla="*/ 0 w 134912"/>
              <a:gd name="connsiteY0" fmla="*/ 314793 h 314793"/>
              <a:gd name="connsiteX1" fmla="*/ 134912 w 134912"/>
              <a:gd name="connsiteY1" fmla="*/ 0 h 314793"/>
            </a:gdLst>
            <a:ahLst/>
            <a:cxnLst>
              <a:cxn ang="0">
                <a:pos x="connsiteX0" y="connsiteY0"/>
              </a:cxn>
              <a:cxn ang="0">
                <a:pos x="connsiteX1" y="connsiteY1"/>
              </a:cxn>
            </a:cxnLst>
            <a:rect l="l" t="t" r="r" b="b"/>
            <a:pathLst>
              <a:path w="134912" h="314793">
                <a:moveTo>
                  <a:pt x="0" y="314793"/>
                </a:moveTo>
                <a:lnTo>
                  <a:pt x="134912" y="0"/>
                </a:lnTo>
              </a:path>
            </a:pathLst>
          </a:custGeom>
          <a:noFill/>
          <a:ln>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TextBox 262">
            <a:extLst>
              <a:ext uri="{FF2B5EF4-FFF2-40B4-BE49-F238E27FC236}">
                <a16:creationId xmlns:a16="http://schemas.microsoft.com/office/drawing/2014/main" id="{46E84F67-A0AF-8E3A-891E-E8AE181CDFEA}"/>
              </a:ext>
            </a:extLst>
          </p:cNvPr>
          <p:cNvSpPr txBox="1"/>
          <p:nvPr/>
        </p:nvSpPr>
        <p:spPr>
          <a:xfrm>
            <a:off x="4981494" y="1245458"/>
            <a:ext cx="1514774" cy="369332"/>
          </a:xfrm>
          <a:prstGeom prst="rect">
            <a:avLst/>
          </a:prstGeom>
          <a:noFill/>
        </p:spPr>
        <p:txBody>
          <a:bodyPr wrap="none" rtlCol="0">
            <a:spAutoFit/>
          </a:bodyPr>
          <a:lstStyle/>
          <a:p>
            <a:r>
              <a:rPr lang="en-US" dirty="0"/>
              <a:t>Sliding Size (S)</a:t>
            </a:r>
          </a:p>
        </p:txBody>
      </p:sp>
      <p:sp>
        <p:nvSpPr>
          <p:cNvPr id="264" name="TextBox 263">
            <a:extLst>
              <a:ext uri="{FF2B5EF4-FFF2-40B4-BE49-F238E27FC236}">
                <a16:creationId xmlns:a16="http://schemas.microsoft.com/office/drawing/2014/main" id="{C86C7E2E-A5F5-56DB-E34E-48332A137B44}"/>
              </a:ext>
            </a:extLst>
          </p:cNvPr>
          <p:cNvSpPr txBox="1"/>
          <p:nvPr/>
        </p:nvSpPr>
        <p:spPr>
          <a:xfrm>
            <a:off x="231147" y="6345081"/>
            <a:ext cx="10365733" cy="276999"/>
          </a:xfrm>
          <a:prstGeom prst="rect">
            <a:avLst/>
          </a:prstGeom>
          <a:noFill/>
        </p:spPr>
        <p:txBody>
          <a:bodyPr wrap="square" rtlCol="0">
            <a:spAutoFit/>
          </a:bodyPr>
          <a:lstStyle/>
          <a:p>
            <a:r>
              <a:rPr lang="en-US" sz="1200" b="1" dirty="0"/>
              <a:t>Data Preprocessing: </a:t>
            </a:r>
            <a:r>
              <a:rPr lang="en-US" sz="1200" dirty="0"/>
              <a:t>Sliding window -&gt; Scanned vs monitored PV</a:t>
            </a:r>
            <a:endParaRPr lang="en-US" sz="1200" dirty="0">
              <a:highlight>
                <a:srgbClr val="FFFF00"/>
              </a:highlight>
            </a:endParaRPr>
          </a:p>
        </p:txBody>
      </p:sp>
      <p:sp>
        <p:nvSpPr>
          <p:cNvPr id="265" name="TextBox 264">
            <a:extLst>
              <a:ext uri="{FF2B5EF4-FFF2-40B4-BE49-F238E27FC236}">
                <a16:creationId xmlns:a16="http://schemas.microsoft.com/office/drawing/2014/main" id="{C2E7AB60-8482-DD95-F034-C4EB53F7A7B0}"/>
              </a:ext>
            </a:extLst>
          </p:cNvPr>
          <p:cNvSpPr txBox="1"/>
          <p:nvPr/>
        </p:nvSpPr>
        <p:spPr>
          <a:xfrm>
            <a:off x="884425" y="5216580"/>
            <a:ext cx="2739211" cy="369332"/>
          </a:xfrm>
          <a:prstGeom prst="rect">
            <a:avLst/>
          </a:prstGeom>
          <a:noFill/>
        </p:spPr>
        <p:txBody>
          <a:bodyPr wrap="none" rtlCol="0">
            <a:spAutoFit/>
          </a:bodyPr>
          <a:lstStyle/>
          <a:p>
            <a:r>
              <a:rPr lang="en-US" b="1" dirty="0"/>
              <a:t>How to balance the data ? </a:t>
            </a:r>
          </a:p>
        </p:txBody>
      </p:sp>
    </p:spTree>
    <p:extLst>
      <p:ext uri="{BB962C8B-B14F-4D97-AF65-F5344CB8AC3E}">
        <p14:creationId xmlns:p14="http://schemas.microsoft.com/office/powerpoint/2010/main" val="3720957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MFP | Data extracting and preprocessing  	</a:t>
            </a:r>
          </a:p>
        </p:txBody>
      </p:sp>
      <p:sp>
        <p:nvSpPr>
          <p:cNvPr id="4" name="Rectangle 3">
            <a:extLst>
              <a:ext uri="{FF2B5EF4-FFF2-40B4-BE49-F238E27FC236}">
                <a16:creationId xmlns:a16="http://schemas.microsoft.com/office/drawing/2014/main" id="{58E57A84-08FF-E961-1CE3-36B4FD0BF414}"/>
              </a:ext>
            </a:extLst>
          </p:cNvPr>
          <p:cNvSpPr/>
          <p:nvPr/>
        </p:nvSpPr>
        <p:spPr>
          <a:xfrm>
            <a:off x="1506839" y="260828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TS1</a:t>
            </a:r>
          </a:p>
        </p:txBody>
      </p:sp>
      <p:sp>
        <p:nvSpPr>
          <p:cNvPr id="6" name="Rectangle 5">
            <a:extLst>
              <a:ext uri="{FF2B5EF4-FFF2-40B4-BE49-F238E27FC236}">
                <a16:creationId xmlns:a16="http://schemas.microsoft.com/office/drawing/2014/main" id="{41C5E3E1-6851-EEE9-C326-D1011AA0AAB0}"/>
              </a:ext>
            </a:extLst>
          </p:cNvPr>
          <p:cNvSpPr/>
          <p:nvPr/>
        </p:nvSpPr>
        <p:spPr>
          <a:xfrm>
            <a:off x="2038656" y="2608288"/>
            <a:ext cx="516827"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V1</a:t>
            </a:r>
          </a:p>
        </p:txBody>
      </p:sp>
      <p:sp>
        <p:nvSpPr>
          <p:cNvPr id="12" name="TextBox 11">
            <a:extLst>
              <a:ext uri="{FF2B5EF4-FFF2-40B4-BE49-F238E27FC236}">
                <a16:creationId xmlns:a16="http://schemas.microsoft.com/office/drawing/2014/main" id="{A3FCA741-AE9B-668D-9610-F3D9A8775E11}"/>
              </a:ext>
            </a:extLst>
          </p:cNvPr>
          <p:cNvSpPr txBox="1"/>
          <p:nvPr/>
        </p:nvSpPr>
        <p:spPr>
          <a:xfrm>
            <a:off x="231147" y="1098614"/>
            <a:ext cx="11351253" cy="646331"/>
          </a:xfrm>
          <a:prstGeom prst="rect">
            <a:avLst/>
          </a:prstGeom>
          <a:noFill/>
        </p:spPr>
        <p:txBody>
          <a:bodyPr wrap="square" rtlCol="0">
            <a:spAutoFit/>
          </a:bodyPr>
          <a:lstStyle/>
          <a:p>
            <a:pPr marL="285750" indent="-285750">
              <a:buFont typeface="Wingdings" pitchFamily="2" charset="2"/>
              <a:buChar char="Ø"/>
            </a:pPr>
            <a:r>
              <a:rPr lang="en-US" dirty="0"/>
              <a:t>Data balancing – proposed method</a:t>
            </a:r>
          </a:p>
          <a:p>
            <a:pPr marL="742950" lvl="1" indent="-285750">
              <a:buFont typeface="Wingdings" pitchFamily="2" charset="2"/>
              <a:buChar char="Ø"/>
            </a:pPr>
            <a:r>
              <a:rPr lang="en-US" dirty="0"/>
              <a:t>Data expansion </a:t>
            </a:r>
          </a:p>
        </p:txBody>
      </p:sp>
      <p:sp>
        <p:nvSpPr>
          <p:cNvPr id="13" name="TextBox 12">
            <a:extLst>
              <a:ext uri="{FF2B5EF4-FFF2-40B4-BE49-F238E27FC236}">
                <a16:creationId xmlns:a16="http://schemas.microsoft.com/office/drawing/2014/main" id="{5AFEA977-582E-9D78-E184-377A3D6E5A2A}"/>
              </a:ext>
            </a:extLst>
          </p:cNvPr>
          <p:cNvSpPr txBox="1"/>
          <p:nvPr/>
        </p:nvSpPr>
        <p:spPr>
          <a:xfrm>
            <a:off x="1334126" y="2068642"/>
            <a:ext cx="1285160" cy="338554"/>
          </a:xfrm>
          <a:prstGeom prst="rect">
            <a:avLst/>
          </a:prstGeom>
          <a:noFill/>
        </p:spPr>
        <p:txBody>
          <a:bodyPr wrap="none" rtlCol="0">
            <a:spAutoFit/>
          </a:bodyPr>
          <a:lstStyle/>
          <a:p>
            <a:r>
              <a:rPr lang="en-US" sz="1600" dirty="0"/>
              <a:t>Target PV ref.</a:t>
            </a:r>
          </a:p>
        </p:txBody>
      </p:sp>
      <p:sp>
        <p:nvSpPr>
          <p:cNvPr id="14" name="Rectangle 13">
            <a:extLst>
              <a:ext uri="{FF2B5EF4-FFF2-40B4-BE49-F238E27FC236}">
                <a16:creationId xmlns:a16="http://schemas.microsoft.com/office/drawing/2014/main" id="{0E7872A5-D692-678C-1E6B-F3504BFCEC6C}"/>
              </a:ext>
            </a:extLst>
          </p:cNvPr>
          <p:cNvSpPr/>
          <p:nvPr/>
        </p:nvSpPr>
        <p:spPr>
          <a:xfrm>
            <a:off x="1509339" y="291058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TS2</a:t>
            </a:r>
          </a:p>
        </p:txBody>
      </p:sp>
      <p:sp>
        <p:nvSpPr>
          <p:cNvPr id="15" name="Rectangle 14">
            <a:extLst>
              <a:ext uri="{FF2B5EF4-FFF2-40B4-BE49-F238E27FC236}">
                <a16:creationId xmlns:a16="http://schemas.microsoft.com/office/drawing/2014/main" id="{FCEEEB2A-ED32-E224-E5E6-27BFC0E0B103}"/>
              </a:ext>
            </a:extLst>
          </p:cNvPr>
          <p:cNvSpPr/>
          <p:nvPr/>
        </p:nvSpPr>
        <p:spPr>
          <a:xfrm>
            <a:off x="2026166" y="2910588"/>
            <a:ext cx="516827"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V2</a:t>
            </a:r>
          </a:p>
        </p:txBody>
      </p:sp>
      <p:sp>
        <p:nvSpPr>
          <p:cNvPr id="34" name="Rectangle 33">
            <a:extLst>
              <a:ext uri="{FF2B5EF4-FFF2-40B4-BE49-F238E27FC236}">
                <a16:creationId xmlns:a16="http://schemas.microsoft.com/office/drawing/2014/main" id="{DBDE6970-EBD0-CD9E-CBFF-82009D2E5BCA}"/>
              </a:ext>
            </a:extLst>
          </p:cNvPr>
          <p:cNvSpPr/>
          <p:nvPr/>
        </p:nvSpPr>
        <p:spPr>
          <a:xfrm>
            <a:off x="1511839" y="321288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TS3</a:t>
            </a:r>
          </a:p>
        </p:txBody>
      </p:sp>
      <p:sp>
        <p:nvSpPr>
          <p:cNvPr id="35" name="Rectangle 34">
            <a:extLst>
              <a:ext uri="{FF2B5EF4-FFF2-40B4-BE49-F238E27FC236}">
                <a16:creationId xmlns:a16="http://schemas.microsoft.com/office/drawing/2014/main" id="{709127A2-930D-297B-26D8-1DFC748946B6}"/>
              </a:ext>
            </a:extLst>
          </p:cNvPr>
          <p:cNvSpPr/>
          <p:nvPr/>
        </p:nvSpPr>
        <p:spPr>
          <a:xfrm>
            <a:off x="2028666" y="3212888"/>
            <a:ext cx="516827"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V3</a:t>
            </a:r>
          </a:p>
        </p:txBody>
      </p:sp>
      <p:sp>
        <p:nvSpPr>
          <p:cNvPr id="36" name="Rectangle 35">
            <a:extLst>
              <a:ext uri="{FF2B5EF4-FFF2-40B4-BE49-F238E27FC236}">
                <a16:creationId xmlns:a16="http://schemas.microsoft.com/office/drawing/2014/main" id="{C3A88CF9-B93E-E9BC-2157-EE777C00605A}"/>
              </a:ext>
            </a:extLst>
          </p:cNvPr>
          <p:cNvSpPr/>
          <p:nvPr/>
        </p:nvSpPr>
        <p:spPr>
          <a:xfrm>
            <a:off x="1509339" y="3510193"/>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TS4</a:t>
            </a:r>
          </a:p>
        </p:txBody>
      </p:sp>
      <p:sp>
        <p:nvSpPr>
          <p:cNvPr id="37" name="Rectangle 36">
            <a:extLst>
              <a:ext uri="{FF2B5EF4-FFF2-40B4-BE49-F238E27FC236}">
                <a16:creationId xmlns:a16="http://schemas.microsoft.com/office/drawing/2014/main" id="{6432B26B-F3B1-E3D9-FFF5-4D55125C4D43}"/>
              </a:ext>
            </a:extLst>
          </p:cNvPr>
          <p:cNvSpPr/>
          <p:nvPr/>
        </p:nvSpPr>
        <p:spPr>
          <a:xfrm>
            <a:off x="2026166" y="3510193"/>
            <a:ext cx="516827"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V4</a:t>
            </a:r>
          </a:p>
        </p:txBody>
      </p:sp>
      <p:sp>
        <p:nvSpPr>
          <p:cNvPr id="38" name="Oval 37">
            <a:extLst>
              <a:ext uri="{FF2B5EF4-FFF2-40B4-BE49-F238E27FC236}">
                <a16:creationId xmlns:a16="http://schemas.microsoft.com/office/drawing/2014/main" id="{AF3A1087-5714-908C-56D4-D17035123A56}"/>
              </a:ext>
            </a:extLst>
          </p:cNvPr>
          <p:cNvSpPr/>
          <p:nvPr/>
        </p:nvSpPr>
        <p:spPr>
          <a:xfrm>
            <a:off x="2011176" y="39574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7D8C731-1603-8FF8-5101-BEA3BAC9B2F7}"/>
              </a:ext>
            </a:extLst>
          </p:cNvPr>
          <p:cNvSpPr/>
          <p:nvPr/>
        </p:nvSpPr>
        <p:spPr>
          <a:xfrm>
            <a:off x="2013676" y="42380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93E8AB1-7D16-E74F-0A89-272842C48EB0}"/>
              </a:ext>
            </a:extLst>
          </p:cNvPr>
          <p:cNvSpPr/>
          <p:nvPr/>
        </p:nvSpPr>
        <p:spPr>
          <a:xfrm>
            <a:off x="2013676" y="451870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CD4EF0B-1E21-E903-379A-BD7D733D8C7E}"/>
              </a:ext>
            </a:extLst>
          </p:cNvPr>
          <p:cNvSpPr/>
          <p:nvPr/>
        </p:nvSpPr>
        <p:spPr>
          <a:xfrm>
            <a:off x="2013675" y="479934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7E8A309-31A6-FCAD-F295-024C50643415}"/>
              </a:ext>
            </a:extLst>
          </p:cNvPr>
          <p:cNvSpPr/>
          <p:nvPr/>
        </p:nvSpPr>
        <p:spPr>
          <a:xfrm>
            <a:off x="1479359" y="500920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TS</a:t>
            </a:r>
            <a:r>
              <a:rPr lang="en-US" sz="1200" baseline="-25000" dirty="0" err="1"/>
              <a:t>j</a:t>
            </a:r>
            <a:endParaRPr lang="en-US" sz="1200" baseline="-25000" dirty="0"/>
          </a:p>
        </p:txBody>
      </p:sp>
      <p:sp>
        <p:nvSpPr>
          <p:cNvPr id="43" name="Rectangle 42">
            <a:extLst>
              <a:ext uri="{FF2B5EF4-FFF2-40B4-BE49-F238E27FC236}">
                <a16:creationId xmlns:a16="http://schemas.microsoft.com/office/drawing/2014/main" id="{8C56E8B6-040F-E6B6-3456-F4224AF9B2DE}"/>
              </a:ext>
            </a:extLst>
          </p:cNvPr>
          <p:cNvSpPr/>
          <p:nvPr/>
        </p:nvSpPr>
        <p:spPr>
          <a:xfrm>
            <a:off x="1996186" y="5009208"/>
            <a:ext cx="516827"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V</a:t>
            </a:r>
            <a:r>
              <a:rPr lang="en-US" sz="1200" baseline="-25000" dirty="0" err="1"/>
              <a:t>j</a:t>
            </a:r>
            <a:endParaRPr lang="en-US" sz="1200" baseline="-25000" dirty="0"/>
          </a:p>
        </p:txBody>
      </p:sp>
      <p:sp>
        <p:nvSpPr>
          <p:cNvPr id="44" name="Rectangle 43">
            <a:extLst>
              <a:ext uri="{FF2B5EF4-FFF2-40B4-BE49-F238E27FC236}">
                <a16:creationId xmlns:a16="http://schemas.microsoft.com/office/drawing/2014/main" id="{F91EE141-B76D-C325-D928-C949C7C43C01}"/>
              </a:ext>
            </a:extLst>
          </p:cNvPr>
          <p:cNvSpPr/>
          <p:nvPr/>
        </p:nvSpPr>
        <p:spPr>
          <a:xfrm>
            <a:off x="3278173" y="2940569"/>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TS2</a:t>
            </a:r>
          </a:p>
        </p:txBody>
      </p:sp>
      <p:sp>
        <p:nvSpPr>
          <p:cNvPr id="45" name="Rectangle 44">
            <a:extLst>
              <a:ext uri="{FF2B5EF4-FFF2-40B4-BE49-F238E27FC236}">
                <a16:creationId xmlns:a16="http://schemas.microsoft.com/office/drawing/2014/main" id="{F926EC08-C831-597E-1540-4F77D3E210C3}"/>
              </a:ext>
            </a:extLst>
          </p:cNvPr>
          <p:cNvSpPr/>
          <p:nvPr/>
        </p:nvSpPr>
        <p:spPr>
          <a:xfrm>
            <a:off x="3795000" y="2940569"/>
            <a:ext cx="516827" cy="269823"/>
          </a:xfrm>
          <a:prstGeom prst="rect">
            <a:avLst/>
          </a:prstGeom>
          <a:solidFill>
            <a:srgbClr val="7030A0">
              <a:alpha val="5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V1</a:t>
            </a:r>
          </a:p>
        </p:txBody>
      </p:sp>
      <p:sp>
        <p:nvSpPr>
          <p:cNvPr id="46" name="Rectangle 45">
            <a:extLst>
              <a:ext uri="{FF2B5EF4-FFF2-40B4-BE49-F238E27FC236}">
                <a16:creationId xmlns:a16="http://schemas.microsoft.com/office/drawing/2014/main" id="{1E22294B-79CA-2E1A-3A2A-5731B75A53F1}"/>
              </a:ext>
            </a:extLst>
          </p:cNvPr>
          <p:cNvSpPr/>
          <p:nvPr/>
        </p:nvSpPr>
        <p:spPr>
          <a:xfrm>
            <a:off x="3280673" y="3992377"/>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TS5</a:t>
            </a:r>
          </a:p>
        </p:txBody>
      </p:sp>
      <p:sp>
        <p:nvSpPr>
          <p:cNvPr id="47" name="Rectangle 46">
            <a:extLst>
              <a:ext uri="{FF2B5EF4-FFF2-40B4-BE49-F238E27FC236}">
                <a16:creationId xmlns:a16="http://schemas.microsoft.com/office/drawing/2014/main" id="{51CB4ABB-98F7-C43D-6898-EAAFDC62F0B7}"/>
              </a:ext>
            </a:extLst>
          </p:cNvPr>
          <p:cNvSpPr/>
          <p:nvPr/>
        </p:nvSpPr>
        <p:spPr>
          <a:xfrm>
            <a:off x="3797500" y="3992377"/>
            <a:ext cx="516827" cy="269823"/>
          </a:xfrm>
          <a:prstGeom prst="rect">
            <a:avLst/>
          </a:prstGeom>
          <a:solidFill>
            <a:srgbClr val="7030A0">
              <a:alpha val="5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V2</a:t>
            </a:r>
          </a:p>
        </p:txBody>
      </p:sp>
      <p:sp>
        <p:nvSpPr>
          <p:cNvPr id="48" name="Rectangle 47">
            <a:extLst>
              <a:ext uri="{FF2B5EF4-FFF2-40B4-BE49-F238E27FC236}">
                <a16:creationId xmlns:a16="http://schemas.microsoft.com/office/drawing/2014/main" id="{A8EC72C1-EC9A-2FCE-20F6-FEAC5470B374}"/>
              </a:ext>
            </a:extLst>
          </p:cNvPr>
          <p:cNvSpPr/>
          <p:nvPr/>
        </p:nvSpPr>
        <p:spPr>
          <a:xfrm>
            <a:off x="3283173" y="5014200"/>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TS</a:t>
            </a:r>
            <a:r>
              <a:rPr lang="en-US" sz="1200" baseline="-25000" dirty="0" err="1"/>
              <a:t>j</a:t>
            </a:r>
            <a:endParaRPr lang="en-US" sz="1200" baseline="-25000" dirty="0"/>
          </a:p>
        </p:txBody>
      </p:sp>
      <p:sp>
        <p:nvSpPr>
          <p:cNvPr id="49" name="Rectangle 48">
            <a:extLst>
              <a:ext uri="{FF2B5EF4-FFF2-40B4-BE49-F238E27FC236}">
                <a16:creationId xmlns:a16="http://schemas.microsoft.com/office/drawing/2014/main" id="{734959BC-82BD-09B4-BE00-F95A55A84837}"/>
              </a:ext>
            </a:extLst>
          </p:cNvPr>
          <p:cNvSpPr/>
          <p:nvPr/>
        </p:nvSpPr>
        <p:spPr>
          <a:xfrm>
            <a:off x="3800000" y="5014200"/>
            <a:ext cx="516827" cy="269823"/>
          </a:xfrm>
          <a:prstGeom prst="rect">
            <a:avLst/>
          </a:prstGeom>
          <a:solidFill>
            <a:srgbClr val="7030A0">
              <a:alpha val="5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V3</a:t>
            </a:r>
          </a:p>
        </p:txBody>
      </p:sp>
      <p:sp>
        <p:nvSpPr>
          <p:cNvPr id="58" name="TextBox 57">
            <a:extLst>
              <a:ext uri="{FF2B5EF4-FFF2-40B4-BE49-F238E27FC236}">
                <a16:creationId xmlns:a16="http://schemas.microsoft.com/office/drawing/2014/main" id="{85396854-4394-6CD3-90E4-B1E13A893989}"/>
              </a:ext>
            </a:extLst>
          </p:cNvPr>
          <p:cNvSpPr txBox="1"/>
          <p:nvPr/>
        </p:nvSpPr>
        <p:spPr>
          <a:xfrm>
            <a:off x="3300325" y="2056153"/>
            <a:ext cx="1088247" cy="338554"/>
          </a:xfrm>
          <a:prstGeom prst="rect">
            <a:avLst/>
          </a:prstGeom>
          <a:noFill/>
        </p:spPr>
        <p:txBody>
          <a:bodyPr wrap="none" rtlCol="0">
            <a:spAutoFit/>
          </a:bodyPr>
          <a:lstStyle/>
          <a:p>
            <a:r>
              <a:rPr lang="en-US" sz="1600" dirty="0"/>
              <a:t>Desired PV</a:t>
            </a:r>
          </a:p>
        </p:txBody>
      </p:sp>
      <p:sp>
        <p:nvSpPr>
          <p:cNvPr id="65" name="TextBox 64">
            <a:extLst>
              <a:ext uri="{FF2B5EF4-FFF2-40B4-BE49-F238E27FC236}">
                <a16:creationId xmlns:a16="http://schemas.microsoft.com/office/drawing/2014/main" id="{F7C38342-5F1F-D1A5-9048-A718E4F9C8D0}"/>
              </a:ext>
            </a:extLst>
          </p:cNvPr>
          <p:cNvSpPr txBox="1"/>
          <p:nvPr/>
        </p:nvSpPr>
        <p:spPr>
          <a:xfrm>
            <a:off x="4711896" y="2073643"/>
            <a:ext cx="1888146" cy="338554"/>
          </a:xfrm>
          <a:prstGeom prst="rect">
            <a:avLst/>
          </a:prstGeom>
          <a:noFill/>
        </p:spPr>
        <p:txBody>
          <a:bodyPr wrap="none" rtlCol="0">
            <a:spAutoFit/>
          </a:bodyPr>
          <a:lstStyle/>
          <a:p>
            <a:r>
              <a:rPr lang="en-US" sz="1600" dirty="0"/>
              <a:t>Desired balanced PV</a:t>
            </a:r>
          </a:p>
        </p:txBody>
      </p:sp>
      <p:sp>
        <p:nvSpPr>
          <p:cNvPr id="70" name="Rectangle 69">
            <a:extLst>
              <a:ext uri="{FF2B5EF4-FFF2-40B4-BE49-F238E27FC236}">
                <a16:creationId xmlns:a16="http://schemas.microsoft.com/office/drawing/2014/main" id="{8DD330EA-4DA8-C500-EAB0-60E093F71EDF}"/>
              </a:ext>
            </a:extLst>
          </p:cNvPr>
          <p:cNvSpPr/>
          <p:nvPr/>
        </p:nvSpPr>
        <p:spPr>
          <a:xfrm>
            <a:off x="5121961" y="259579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TS1</a:t>
            </a:r>
          </a:p>
        </p:txBody>
      </p:sp>
      <p:sp>
        <p:nvSpPr>
          <p:cNvPr id="71" name="Rectangle 70">
            <a:extLst>
              <a:ext uri="{FF2B5EF4-FFF2-40B4-BE49-F238E27FC236}">
                <a16:creationId xmlns:a16="http://schemas.microsoft.com/office/drawing/2014/main" id="{4AC7BCB5-17F9-2209-8C73-1447B3642A49}"/>
              </a:ext>
            </a:extLst>
          </p:cNvPr>
          <p:cNvSpPr/>
          <p:nvPr/>
        </p:nvSpPr>
        <p:spPr>
          <a:xfrm>
            <a:off x="5638788" y="2595798"/>
            <a:ext cx="516827" cy="269823"/>
          </a:xfrm>
          <a:prstGeom prst="rect">
            <a:avLst/>
          </a:prstGeom>
          <a:solidFill>
            <a:schemeClr val="accent4">
              <a:lumMod val="50000"/>
              <a:alpha val="6148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A1</a:t>
            </a:r>
          </a:p>
        </p:txBody>
      </p:sp>
      <p:sp>
        <p:nvSpPr>
          <p:cNvPr id="72" name="Rectangle 71">
            <a:extLst>
              <a:ext uri="{FF2B5EF4-FFF2-40B4-BE49-F238E27FC236}">
                <a16:creationId xmlns:a16="http://schemas.microsoft.com/office/drawing/2014/main" id="{26D5AB46-D644-0044-A464-9809D1FF3F63}"/>
              </a:ext>
            </a:extLst>
          </p:cNvPr>
          <p:cNvSpPr/>
          <p:nvPr/>
        </p:nvSpPr>
        <p:spPr>
          <a:xfrm>
            <a:off x="5124461" y="289809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TS2</a:t>
            </a:r>
          </a:p>
        </p:txBody>
      </p:sp>
      <p:sp>
        <p:nvSpPr>
          <p:cNvPr id="73" name="Rectangle 72">
            <a:extLst>
              <a:ext uri="{FF2B5EF4-FFF2-40B4-BE49-F238E27FC236}">
                <a16:creationId xmlns:a16="http://schemas.microsoft.com/office/drawing/2014/main" id="{DC4C8511-80D5-797F-A6C9-63E1895370C9}"/>
              </a:ext>
            </a:extLst>
          </p:cNvPr>
          <p:cNvSpPr/>
          <p:nvPr/>
        </p:nvSpPr>
        <p:spPr>
          <a:xfrm>
            <a:off x="5626298" y="2898098"/>
            <a:ext cx="516827" cy="269823"/>
          </a:xfrm>
          <a:prstGeom prst="rect">
            <a:avLst/>
          </a:prstGeom>
          <a:solidFill>
            <a:srgbClr val="7030A0">
              <a:alpha val="5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V1</a:t>
            </a:r>
          </a:p>
        </p:txBody>
      </p:sp>
      <p:sp>
        <p:nvSpPr>
          <p:cNvPr id="74" name="Rectangle 73">
            <a:extLst>
              <a:ext uri="{FF2B5EF4-FFF2-40B4-BE49-F238E27FC236}">
                <a16:creationId xmlns:a16="http://schemas.microsoft.com/office/drawing/2014/main" id="{2B24E0F7-03CF-4D31-D8A5-200A7E5CED34}"/>
              </a:ext>
            </a:extLst>
          </p:cNvPr>
          <p:cNvSpPr/>
          <p:nvPr/>
        </p:nvSpPr>
        <p:spPr>
          <a:xfrm>
            <a:off x="5126961" y="320039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TS3</a:t>
            </a:r>
          </a:p>
        </p:txBody>
      </p:sp>
      <p:sp>
        <p:nvSpPr>
          <p:cNvPr id="75" name="Rectangle 74">
            <a:extLst>
              <a:ext uri="{FF2B5EF4-FFF2-40B4-BE49-F238E27FC236}">
                <a16:creationId xmlns:a16="http://schemas.microsoft.com/office/drawing/2014/main" id="{BC6564BE-D6F8-F638-AB84-268DCC5EE504}"/>
              </a:ext>
            </a:extLst>
          </p:cNvPr>
          <p:cNvSpPr/>
          <p:nvPr/>
        </p:nvSpPr>
        <p:spPr>
          <a:xfrm>
            <a:off x="5628798" y="3200398"/>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A2</a:t>
            </a:r>
          </a:p>
        </p:txBody>
      </p:sp>
      <p:sp>
        <p:nvSpPr>
          <p:cNvPr id="76" name="Rectangle 75">
            <a:extLst>
              <a:ext uri="{FF2B5EF4-FFF2-40B4-BE49-F238E27FC236}">
                <a16:creationId xmlns:a16="http://schemas.microsoft.com/office/drawing/2014/main" id="{DF7F5383-99F1-D03F-4A1C-8F63AF760A25}"/>
              </a:ext>
            </a:extLst>
          </p:cNvPr>
          <p:cNvSpPr/>
          <p:nvPr/>
        </p:nvSpPr>
        <p:spPr>
          <a:xfrm>
            <a:off x="5124461" y="3497703"/>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TS4</a:t>
            </a:r>
          </a:p>
        </p:txBody>
      </p:sp>
      <p:sp>
        <p:nvSpPr>
          <p:cNvPr id="77" name="Rectangle 76">
            <a:extLst>
              <a:ext uri="{FF2B5EF4-FFF2-40B4-BE49-F238E27FC236}">
                <a16:creationId xmlns:a16="http://schemas.microsoft.com/office/drawing/2014/main" id="{4DCDD7B3-9ED4-8752-2103-32AA8DB7E4A1}"/>
              </a:ext>
            </a:extLst>
          </p:cNvPr>
          <p:cNvSpPr/>
          <p:nvPr/>
        </p:nvSpPr>
        <p:spPr>
          <a:xfrm>
            <a:off x="5626298" y="3497703"/>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A2</a:t>
            </a:r>
          </a:p>
        </p:txBody>
      </p:sp>
      <p:sp>
        <p:nvSpPr>
          <p:cNvPr id="82" name="Rectangle 81">
            <a:extLst>
              <a:ext uri="{FF2B5EF4-FFF2-40B4-BE49-F238E27FC236}">
                <a16:creationId xmlns:a16="http://schemas.microsoft.com/office/drawing/2014/main" id="{3CF46121-F670-0176-E265-B59E4F209933}"/>
              </a:ext>
            </a:extLst>
          </p:cNvPr>
          <p:cNvSpPr/>
          <p:nvPr/>
        </p:nvSpPr>
        <p:spPr>
          <a:xfrm>
            <a:off x="5109471" y="504168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TS</a:t>
            </a:r>
            <a:r>
              <a:rPr lang="en-US" sz="1200" baseline="-25000" dirty="0" err="1"/>
              <a:t>j</a:t>
            </a:r>
            <a:endParaRPr lang="en-US" sz="1200" baseline="-25000" dirty="0"/>
          </a:p>
        </p:txBody>
      </p:sp>
      <p:sp>
        <p:nvSpPr>
          <p:cNvPr id="83" name="Rectangle 82">
            <a:extLst>
              <a:ext uri="{FF2B5EF4-FFF2-40B4-BE49-F238E27FC236}">
                <a16:creationId xmlns:a16="http://schemas.microsoft.com/office/drawing/2014/main" id="{1D2AC251-C3F0-7F87-9E92-6F886EC34006}"/>
              </a:ext>
            </a:extLst>
          </p:cNvPr>
          <p:cNvSpPr/>
          <p:nvPr/>
        </p:nvSpPr>
        <p:spPr>
          <a:xfrm>
            <a:off x="5626298" y="5041688"/>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a:t>
            </a:r>
          </a:p>
        </p:txBody>
      </p:sp>
      <p:sp>
        <p:nvSpPr>
          <p:cNvPr id="85" name="Rectangle 84">
            <a:extLst>
              <a:ext uri="{FF2B5EF4-FFF2-40B4-BE49-F238E27FC236}">
                <a16:creationId xmlns:a16="http://schemas.microsoft.com/office/drawing/2014/main" id="{CE79E1EF-500B-27F6-9023-C264854EE6C8}"/>
              </a:ext>
            </a:extLst>
          </p:cNvPr>
          <p:cNvSpPr/>
          <p:nvPr/>
        </p:nvSpPr>
        <p:spPr>
          <a:xfrm>
            <a:off x="5126961" y="3785013"/>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TS5</a:t>
            </a:r>
          </a:p>
        </p:txBody>
      </p:sp>
      <p:sp>
        <p:nvSpPr>
          <p:cNvPr id="86" name="Rectangle 85">
            <a:extLst>
              <a:ext uri="{FF2B5EF4-FFF2-40B4-BE49-F238E27FC236}">
                <a16:creationId xmlns:a16="http://schemas.microsoft.com/office/drawing/2014/main" id="{FF693183-2329-500C-B0A6-6C619AD15DA6}"/>
              </a:ext>
            </a:extLst>
          </p:cNvPr>
          <p:cNvSpPr/>
          <p:nvPr/>
        </p:nvSpPr>
        <p:spPr>
          <a:xfrm>
            <a:off x="5628798" y="3785013"/>
            <a:ext cx="516827" cy="269823"/>
          </a:xfrm>
          <a:prstGeom prst="rect">
            <a:avLst/>
          </a:prstGeom>
          <a:solidFill>
            <a:srgbClr val="7030A0">
              <a:alpha val="5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V2</a:t>
            </a:r>
          </a:p>
        </p:txBody>
      </p:sp>
      <p:sp>
        <p:nvSpPr>
          <p:cNvPr id="87" name="TextBox 86">
            <a:extLst>
              <a:ext uri="{FF2B5EF4-FFF2-40B4-BE49-F238E27FC236}">
                <a16:creationId xmlns:a16="http://schemas.microsoft.com/office/drawing/2014/main" id="{6C752EBF-1502-FCE2-1792-D03F75F32E4D}"/>
              </a:ext>
            </a:extLst>
          </p:cNvPr>
          <p:cNvSpPr txBox="1"/>
          <p:nvPr/>
        </p:nvSpPr>
        <p:spPr>
          <a:xfrm>
            <a:off x="6775550" y="3237875"/>
            <a:ext cx="4363887" cy="369332"/>
          </a:xfrm>
          <a:prstGeom prst="rect">
            <a:avLst/>
          </a:prstGeom>
          <a:noFill/>
        </p:spPr>
        <p:txBody>
          <a:bodyPr wrap="none" rtlCol="0">
            <a:spAutoFit/>
          </a:bodyPr>
          <a:lstStyle/>
          <a:p>
            <a:r>
              <a:rPr lang="en-US" dirty="0"/>
              <a:t>A = avg (successful values with time stamps)</a:t>
            </a:r>
          </a:p>
        </p:txBody>
      </p:sp>
      <p:sp>
        <p:nvSpPr>
          <p:cNvPr id="88" name="Freeform 87">
            <a:extLst>
              <a:ext uri="{FF2B5EF4-FFF2-40B4-BE49-F238E27FC236}">
                <a16:creationId xmlns:a16="http://schemas.microsoft.com/office/drawing/2014/main" id="{1967C858-34BD-817E-B709-FF064917C7D3}"/>
              </a:ext>
            </a:extLst>
          </p:cNvPr>
          <p:cNvSpPr/>
          <p:nvPr/>
        </p:nvSpPr>
        <p:spPr>
          <a:xfrm>
            <a:off x="6071013" y="3342806"/>
            <a:ext cx="839552" cy="390390"/>
          </a:xfrm>
          <a:custGeom>
            <a:avLst/>
            <a:gdLst>
              <a:gd name="connsiteX0" fmla="*/ 44970 w 839552"/>
              <a:gd name="connsiteY0" fmla="*/ 0 h 390390"/>
              <a:gd name="connsiteX1" fmla="*/ 839449 w 839552"/>
              <a:gd name="connsiteY1" fmla="*/ 374754 h 390390"/>
              <a:gd name="connsiteX2" fmla="*/ 0 w 839552"/>
              <a:gd name="connsiteY2" fmla="*/ 314794 h 390390"/>
            </a:gdLst>
            <a:ahLst/>
            <a:cxnLst>
              <a:cxn ang="0">
                <a:pos x="connsiteX0" y="connsiteY0"/>
              </a:cxn>
              <a:cxn ang="0">
                <a:pos x="connsiteX1" y="connsiteY1"/>
              </a:cxn>
              <a:cxn ang="0">
                <a:pos x="connsiteX2" y="connsiteY2"/>
              </a:cxn>
            </a:cxnLst>
            <a:rect l="l" t="t" r="r" b="b"/>
            <a:pathLst>
              <a:path w="839552" h="390390">
                <a:moveTo>
                  <a:pt x="44970" y="0"/>
                </a:moveTo>
                <a:cubicBezTo>
                  <a:pt x="445957" y="161144"/>
                  <a:pt x="846944" y="322288"/>
                  <a:pt x="839449" y="374754"/>
                </a:cubicBezTo>
                <a:cubicBezTo>
                  <a:pt x="831954" y="427220"/>
                  <a:pt x="209862" y="332282"/>
                  <a:pt x="0" y="31479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B25F4940-260A-406D-E13E-92E0B3B40FFE}"/>
              </a:ext>
            </a:extLst>
          </p:cNvPr>
          <p:cNvSpPr txBox="1"/>
          <p:nvPr/>
        </p:nvSpPr>
        <p:spPr>
          <a:xfrm>
            <a:off x="7120326" y="3657601"/>
            <a:ext cx="1774268" cy="369332"/>
          </a:xfrm>
          <a:prstGeom prst="rect">
            <a:avLst/>
          </a:prstGeom>
          <a:noFill/>
        </p:spPr>
        <p:txBody>
          <a:bodyPr wrap="none" rtlCol="0">
            <a:spAutoFit/>
          </a:bodyPr>
          <a:lstStyle/>
          <a:p>
            <a:r>
              <a:rPr lang="en-US" dirty="0"/>
              <a:t>A2 = avg (V1, V2)</a:t>
            </a:r>
          </a:p>
        </p:txBody>
      </p:sp>
      <p:sp>
        <p:nvSpPr>
          <p:cNvPr id="90" name="Rectangle 89">
            <a:extLst>
              <a:ext uri="{FF2B5EF4-FFF2-40B4-BE49-F238E27FC236}">
                <a16:creationId xmlns:a16="http://schemas.microsoft.com/office/drawing/2014/main" id="{2E631946-03A4-49CF-C7E0-CD6658707B56}"/>
              </a:ext>
            </a:extLst>
          </p:cNvPr>
          <p:cNvSpPr/>
          <p:nvPr/>
        </p:nvSpPr>
        <p:spPr>
          <a:xfrm>
            <a:off x="5629546" y="4084064"/>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a:t>
            </a:r>
          </a:p>
        </p:txBody>
      </p:sp>
      <p:sp>
        <p:nvSpPr>
          <p:cNvPr id="92" name="Rectangle 91">
            <a:extLst>
              <a:ext uri="{FF2B5EF4-FFF2-40B4-BE49-F238E27FC236}">
                <a16:creationId xmlns:a16="http://schemas.microsoft.com/office/drawing/2014/main" id="{10BC31DA-A05D-0DAC-6474-31D2F5F90287}"/>
              </a:ext>
            </a:extLst>
          </p:cNvPr>
          <p:cNvSpPr/>
          <p:nvPr/>
        </p:nvSpPr>
        <p:spPr>
          <a:xfrm>
            <a:off x="5631300" y="4387113"/>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a:t>
            </a:r>
          </a:p>
        </p:txBody>
      </p:sp>
      <p:sp>
        <p:nvSpPr>
          <p:cNvPr id="93" name="Rectangle 92">
            <a:extLst>
              <a:ext uri="{FF2B5EF4-FFF2-40B4-BE49-F238E27FC236}">
                <a16:creationId xmlns:a16="http://schemas.microsoft.com/office/drawing/2014/main" id="{D14506B9-6B15-75F9-0211-FC1A3418CB76}"/>
              </a:ext>
            </a:extLst>
          </p:cNvPr>
          <p:cNvSpPr/>
          <p:nvPr/>
        </p:nvSpPr>
        <p:spPr>
          <a:xfrm>
            <a:off x="5632048" y="4716144"/>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a:t>
            </a:r>
          </a:p>
        </p:txBody>
      </p:sp>
      <p:sp>
        <p:nvSpPr>
          <p:cNvPr id="94" name="Oval 93">
            <a:extLst>
              <a:ext uri="{FF2B5EF4-FFF2-40B4-BE49-F238E27FC236}">
                <a16:creationId xmlns:a16="http://schemas.microsoft.com/office/drawing/2014/main" id="{B6427D46-3947-BAEB-F35E-FE3ADB97541F}"/>
              </a:ext>
            </a:extLst>
          </p:cNvPr>
          <p:cNvSpPr/>
          <p:nvPr/>
        </p:nvSpPr>
        <p:spPr>
          <a:xfrm>
            <a:off x="5373964" y="425554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58E1E52-AD72-09B8-575B-96060A7264DE}"/>
              </a:ext>
            </a:extLst>
          </p:cNvPr>
          <p:cNvSpPr/>
          <p:nvPr/>
        </p:nvSpPr>
        <p:spPr>
          <a:xfrm>
            <a:off x="5373964" y="456617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79AE907-C42B-A379-5DA2-D8751DB57AC9}"/>
              </a:ext>
            </a:extLst>
          </p:cNvPr>
          <p:cNvSpPr/>
          <p:nvPr/>
        </p:nvSpPr>
        <p:spPr>
          <a:xfrm>
            <a:off x="5373963" y="489178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49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9236" y="27035"/>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E86DBCB8-8009-7A60-7FBD-80ED41C1E8A6}"/>
              </a:ext>
            </a:extLst>
          </p:cNvPr>
          <p:cNvGraphicFramePr/>
          <p:nvPr>
            <p:extLst>
              <p:ext uri="{D42A27DB-BD31-4B8C-83A1-F6EECF244321}">
                <p14:modId xmlns:p14="http://schemas.microsoft.com/office/powerpoint/2010/main" val="764263071"/>
              </p:ext>
            </p:extLst>
          </p:nvPr>
        </p:nvGraphicFramePr>
        <p:xfrm>
          <a:off x="133173" y="994121"/>
          <a:ext cx="5498370" cy="55860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085B3E91-BA2B-B266-4500-571B7ADF20E7}"/>
              </a:ext>
            </a:extLst>
          </p:cNvPr>
          <p:cNvSpPr txBox="1"/>
          <p:nvPr/>
        </p:nvSpPr>
        <p:spPr>
          <a:xfrm>
            <a:off x="3091543" y="2656114"/>
            <a:ext cx="184731" cy="369332"/>
          </a:xfrm>
          <a:prstGeom prst="rect">
            <a:avLst/>
          </a:prstGeom>
          <a:noFill/>
        </p:spPr>
        <p:txBody>
          <a:bodyPr wrap="none" rtlCol="0">
            <a:spAutoFit/>
          </a:bodyPr>
          <a:lstStyle/>
          <a:p>
            <a:endParaRPr lang="en-JO" dirty="0"/>
          </a:p>
        </p:txBody>
      </p:sp>
      <p:pic>
        <p:nvPicPr>
          <p:cNvPr id="10" name="Picture 9">
            <a:extLst>
              <a:ext uri="{FF2B5EF4-FFF2-40B4-BE49-F238E27FC236}">
                <a16:creationId xmlns:a16="http://schemas.microsoft.com/office/drawing/2014/main" id="{5F9DFBDF-2C25-D513-F377-D1A2D967AFE4}"/>
              </a:ext>
            </a:extLst>
          </p:cNvPr>
          <p:cNvPicPr/>
          <p:nvPr/>
        </p:nvPicPr>
        <p:blipFill>
          <a:blip r:embed="rId10"/>
          <a:stretch>
            <a:fillRect/>
          </a:stretch>
        </p:blipFill>
        <p:spPr>
          <a:xfrm rot="10800001" flipV="1">
            <a:off x="5879370" y="3907587"/>
            <a:ext cx="6179456" cy="2847502"/>
          </a:xfrm>
          <a:prstGeom prst="rect">
            <a:avLst/>
          </a:prstGeom>
        </p:spPr>
      </p:pic>
      <p:pic>
        <p:nvPicPr>
          <p:cNvPr id="11" name="Picture 10">
            <a:extLst>
              <a:ext uri="{FF2B5EF4-FFF2-40B4-BE49-F238E27FC236}">
                <a16:creationId xmlns:a16="http://schemas.microsoft.com/office/drawing/2014/main" id="{621296D5-E396-9900-08C5-22816F9841B4}"/>
              </a:ext>
            </a:extLst>
          </p:cNvPr>
          <p:cNvPicPr>
            <a:picLocks noChangeAspect="1"/>
          </p:cNvPicPr>
          <p:nvPr/>
        </p:nvPicPr>
        <p:blipFill>
          <a:blip r:embed="rId11"/>
          <a:stretch>
            <a:fillRect/>
          </a:stretch>
        </p:blipFill>
        <p:spPr>
          <a:xfrm>
            <a:off x="5894614" y="859782"/>
            <a:ext cx="6179457" cy="3007745"/>
          </a:xfrm>
          <a:prstGeom prst="rect">
            <a:avLst/>
          </a:prstGeom>
        </p:spPr>
      </p:pic>
      <p:sp>
        <p:nvSpPr>
          <p:cNvPr id="12" name="TextBox 11">
            <a:extLst>
              <a:ext uri="{FF2B5EF4-FFF2-40B4-BE49-F238E27FC236}">
                <a16:creationId xmlns:a16="http://schemas.microsoft.com/office/drawing/2014/main" id="{06CB1A88-C265-ED45-8ECC-81E33CA0ADB8}"/>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SESAME is Unique Research Centre </a:t>
            </a:r>
          </a:p>
        </p:txBody>
      </p:sp>
    </p:spTree>
    <p:extLst>
      <p:ext uri="{BB962C8B-B14F-4D97-AF65-F5344CB8AC3E}">
        <p14:creationId xmlns:p14="http://schemas.microsoft.com/office/powerpoint/2010/main" val="1704737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MFP | Data extracting and preprocessing  	</a:t>
            </a:r>
          </a:p>
        </p:txBody>
      </p:sp>
      <p:sp>
        <p:nvSpPr>
          <p:cNvPr id="4" name="Rectangle 3">
            <a:extLst>
              <a:ext uri="{FF2B5EF4-FFF2-40B4-BE49-F238E27FC236}">
                <a16:creationId xmlns:a16="http://schemas.microsoft.com/office/drawing/2014/main" id="{58E57A84-08FF-E961-1CE3-36B4FD0BF414}"/>
              </a:ext>
            </a:extLst>
          </p:cNvPr>
          <p:cNvSpPr/>
          <p:nvPr/>
        </p:nvSpPr>
        <p:spPr>
          <a:xfrm>
            <a:off x="802305" y="254832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TS1</a:t>
            </a:r>
          </a:p>
        </p:txBody>
      </p:sp>
      <p:sp>
        <p:nvSpPr>
          <p:cNvPr id="6" name="Rectangle 5">
            <a:extLst>
              <a:ext uri="{FF2B5EF4-FFF2-40B4-BE49-F238E27FC236}">
                <a16:creationId xmlns:a16="http://schemas.microsoft.com/office/drawing/2014/main" id="{41C5E3E1-6851-EEE9-C326-D1011AA0AAB0}"/>
              </a:ext>
            </a:extLst>
          </p:cNvPr>
          <p:cNvSpPr/>
          <p:nvPr/>
        </p:nvSpPr>
        <p:spPr>
          <a:xfrm>
            <a:off x="1334122" y="2548328"/>
            <a:ext cx="516827"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V1</a:t>
            </a:r>
          </a:p>
        </p:txBody>
      </p:sp>
      <p:sp>
        <p:nvSpPr>
          <p:cNvPr id="12" name="TextBox 11">
            <a:extLst>
              <a:ext uri="{FF2B5EF4-FFF2-40B4-BE49-F238E27FC236}">
                <a16:creationId xmlns:a16="http://schemas.microsoft.com/office/drawing/2014/main" id="{A3FCA741-AE9B-668D-9610-F3D9A8775E11}"/>
              </a:ext>
            </a:extLst>
          </p:cNvPr>
          <p:cNvSpPr txBox="1"/>
          <p:nvPr/>
        </p:nvSpPr>
        <p:spPr>
          <a:xfrm>
            <a:off x="231147" y="1098614"/>
            <a:ext cx="11351253" cy="646331"/>
          </a:xfrm>
          <a:prstGeom prst="rect">
            <a:avLst/>
          </a:prstGeom>
          <a:noFill/>
        </p:spPr>
        <p:txBody>
          <a:bodyPr wrap="square" rtlCol="0">
            <a:spAutoFit/>
          </a:bodyPr>
          <a:lstStyle/>
          <a:p>
            <a:pPr marL="285750" indent="-285750">
              <a:buFont typeface="Wingdings" pitchFamily="2" charset="2"/>
              <a:buChar char="Ø"/>
            </a:pPr>
            <a:r>
              <a:rPr lang="en-US" dirty="0"/>
              <a:t>Data balancing – proposed method</a:t>
            </a:r>
          </a:p>
          <a:p>
            <a:pPr marL="742950" lvl="1" indent="-285750">
              <a:buFont typeface="Wingdings" pitchFamily="2" charset="2"/>
              <a:buChar char="Ø"/>
            </a:pPr>
            <a:r>
              <a:rPr lang="en-US" dirty="0"/>
              <a:t>Data reduction </a:t>
            </a:r>
          </a:p>
        </p:txBody>
      </p:sp>
      <p:sp>
        <p:nvSpPr>
          <p:cNvPr id="13" name="TextBox 12">
            <a:extLst>
              <a:ext uri="{FF2B5EF4-FFF2-40B4-BE49-F238E27FC236}">
                <a16:creationId xmlns:a16="http://schemas.microsoft.com/office/drawing/2014/main" id="{5AFEA977-582E-9D78-E184-377A3D6E5A2A}"/>
              </a:ext>
            </a:extLst>
          </p:cNvPr>
          <p:cNvSpPr txBox="1"/>
          <p:nvPr/>
        </p:nvSpPr>
        <p:spPr>
          <a:xfrm>
            <a:off x="629592" y="2008682"/>
            <a:ext cx="1285160" cy="338554"/>
          </a:xfrm>
          <a:prstGeom prst="rect">
            <a:avLst/>
          </a:prstGeom>
          <a:noFill/>
        </p:spPr>
        <p:txBody>
          <a:bodyPr wrap="none" rtlCol="0">
            <a:spAutoFit/>
          </a:bodyPr>
          <a:lstStyle/>
          <a:p>
            <a:r>
              <a:rPr lang="en-US" sz="1600" dirty="0"/>
              <a:t>Target PV ref.</a:t>
            </a:r>
          </a:p>
        </p:txBody>
      </p:sp>
      <p:sp>
        <p:nvSpPr>
          <p:cNvPr id="14" name="Rectangle 13">
            <a:extLst>
              <a:ext uri="{FF2B5EF4-FFF2-40B4-BE49-F238E27FC236}">
                <a16:creationId xmlns:a16="http://schemas.microsoft.com/office/drawing/2014/main" id="{0E7872A5-D692-678C-1E6B-F3504BFCEC6C}"/>
              </a:ext>
            </a:extLst>
          </p:cNvPr>
          <p:cNvSpPr/>
          <p:nvPr/>
        </p:nvSpPr>
        <p:spPr>
          <a:xfrm>
            <a:off x="804805" y="285062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TS2</a:t>
            </a:r>
          </a:p>
        </p:txBody>
      </p:sp>
      <p:sp>
        <p:nvSpPr>
          <p:cNvPr id="15" name="Rectangle 14">
            <a:extLst>
              <a:ext uri="{FF2B5EF4-FFF2-40B4-BE49-F238E27FC236}">
                <a16:creationId xmlns:a16="http://schemas.microsoft.com/office/drawing/2014/main" id="{FCEEEB2A-ED32-E224-E5E6-27BFC0E0B103}"/>
              </a:ext>
            </a:extLst>
          </p:cNvPr>
          <p:cNvSpPr/>
          <p:nvPr/>
        </p:nvSpPr>
        <p:spPr>
          <a:xfrm>
            <a:off x="1321632" y="2850628"/>
            <a:ext cx="516827"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V2</a:t>
            </a:r>
          </a:p>
        </p:txBody>
      </p:sp>
      <p:sp>
        <p:nvSpPr>
          <p:cNvPr id="34" name="Rectangle 33">
            <a:extLst>
              <a:ext uri="{FF2B5EF4-FFF2-40B4-BE49-F238E27FC236}">
                <a16:creationId xmlns:a16="http://schemas.microsoft.com/office/drawing/2014/main" id="{DBDE6970-EBD0-CD9E-CBFF-82009D2E5BCA}"/>
              </a:ext>
            </a:extLst>
          </p:cNvPr>
          <p:cNvSpPr/>
          <p:nvPr/>
        </p:nvSpPr>
        <p:spPr>
          <a:xfrm>
            <a:off x="807305" y="315292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TS3</a:t>
            </a:r>
          </a:p>
        </p:txBody>
      </p:sp>
      <p:sp>
        <p:nvSpPr>
          <p:cNvPr id="35" name="Rectangle 34">
            <a:extLst>
              <a:ext uri="{FF2B5EF4-FFF2-40B4-BE49-F238E27FC236}">
                <a16:creationId xmlns:a16="http://schemas.microsoft.com/office/drawing/2014/main" id="{709127A2-930D-297B-26D8-1DFC748946B6}"/>
              </a:ext>
            </a:extLst>
          </p:cNvPr>
          <p:cNvSpPr/>
          <p:nvPr/>
        </p:nvSpPr>
        <p:spPr>
          <a:xfrm>
            <a:off x="1324132" y="3152928"/>
            <a:ext cx="516827"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V3</a:t>
            </a:r>
          </a:p>
        </p:txBody>
      </p:sp>
      <p:sp>
        <p:nvSpPr>
          <p:cNvPr id="36" name="Rectangle 35">
            <a:extLst>
              <a:ext uri="{FF2B5EF4-FFF2-40B4-BE49-F238E27FC236}">
                <a16:creationId xmlns:a16="http://schemas.microsoft.com/office/drawing/2014/main" id="{C3A88CF9-B93E-E9BC-2157-EE777C00605A}"/>
              </a:ext>
            </a:extLst>
          </p:cNvPr>
          <p:cNvSpPr/>
          <p:nvPr/>
        </p:nvSpPr>
        <p:spPr>
          <a:xfrm>
            <a:off x="804805" y="3450233"/>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TS4</a:t>
            </a:r>
          </a:p>
        </p:txBody>
      </p:sp>
      <p:sp>
        <p:nvSpPr>
          <p:cNvPr id="37" name="Rectangle 36">
            <a:extLst>
              <a:ext uri="{FF2B5EF4-FFF2-40B4-BE49-F238E27FC236}">
                <a16:creationId xmlns:a16="http://schemas.microsoft.com/office/drawing/2014/main" id="{6432B26B-F3B1-E3D9-FFF5-4D55125C4D43}"/>
              </a:ext>
            </a:extLst>
          </p:cNvPr>
          <p:cNvSpPr/>
          <p:nvPr/>
        </p:nvSpPr>
        <p:spPr>
          <a:xfrm>
            <a:off x="1321632" y="3450233"/>
            <a:ext cx="516827"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V4</a:t>
            </a:r>
          </a:p>
        </p:txBody>
      </p:sp>
      <p:sp>
        <p:nvSpPr>
          <p:cNvPr id="38" name="Oval 37">
            <a:extLst>
              <a:ext uri="{FF2B5EF4-FFF2-40B4-BE49-F238E27FC236}">
                <a16:creationId xmlns:a16="http://schemas.microsoft.com/office/drawing/2014/main" id="{AF3A1087-5714-908C-56D4-D17035123A56}"/>
              </a:ext>
            </a:extLst>
          </p:cNvPr>
          <p:cNvSpPr/>
          <p:nvPr/>
        </p:nvSpPr>
        <p:spPr>
          <a:xfrm>
            <a:off x="1306642" y="389744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7D8C731-1603-8FF8-5101-BEA3BAC9B2F7}"/>
              </a:ext>
            </a:extLst>
          </p:cNvPr>
          <p:cNvSpPr/>
          <p:nvPr/>
        </p:nvSpPr>
        <p:spPr>
          <a:xfrm>
            <a:off x="1309142" y="417809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93E8AB1-7D16-E74F-0A89-272842C48EB0}"/>
              </a:ext>
            </a:extLst>
          </p:cNvPr>
          <p:cNvSpPr/>
          <p:nvPr/>
        </p:nvSpPr>
        <p:spPr>
          <a:xfrm>
            <a:off x="1309142" y="445874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CD4EF0B-1E21-E903-379A-BD7D733D8C7E}"/>
              </a:ext>
            </a:extLst>
          </p:cNvPr>
          <p:cNvSpPr/>
          <p:nvPr/>
        </p:nvSpPr>
        <p:spPr>
          <a:xfrm>
            <a:off x="1309141" y="473938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7E8A309-31A6-FCAD-F295-024C50643415}"/>
              </a:ext>
            </a:extLst>
          </p:cNvPr>
          <p:cNvSpPr/>
          <p:nvPr/>
        </p:nvSpPr>
        <p:spPr>
          <a:xfrm>
            <a:off x="774825" y="494924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TS</a:t>
            </a:r>
            <a:r>
              <a:rPr lang="en-US" sz="1200" baseline="-25000" dirty="0" err="1"/>
              <a:t>j</a:t>
            </a:r>
            <a:endParaRPr lang="en-US" sz="1200" baseline="-25000" dirty="0"/>
          </a:p>
        </p:txBody>
      </p:sp>
      <p:sp>
        <p:nvSpPr>
          <p:cNvPr id="43" name="Rectangle 42">
            <a:extLst>
              <a:ext uri="{FF2B5EF4-FFF2-40B4-BE49-F238E27FC236}">
                <a16:creationId xmlns:a16="http://schemas.microsoft.com/office/drawing/2014/main" id="{8C56E8B6-040F-E6B6-3456-F4224AF9B2DE}"/>
              </a:ext>
            </a:extLst>
          </p:cNvPr>
          <p:cNvSpPr/>
          <p:nvPr/>
        </p:nvSpPr>
        <p:spPr>
          <a:xfrm>
            <a:off x="1291652" y="4949248"/>
            <a:ext cx="516827"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V</a:t>
            </a:r>
            <a:r>
              <a:rPr lang="en-US" sz="1200" baseline="-25000" dirty="0" err="1"/>
              <a:t>j</a:t>
            </a:r>
            <a:endParaRPr lang="en-US" sz="1200" baseline="-25000" dirty="0"/>
          </a:p>
        </p:txBody>
      </p:sp>
      <p:sp>
        <p:nvSpPr>
          <p:cNvPr id="58" name="TextBox 57">
            <a:extLst>
              <a:ext uri="{FF2B5EF4-FFF2-40B4-BE49-F238E27FC236}">
                <a16:creationId xmlns:a16="http://schemas.microsoft.com/office/drawing/2014/main" id="{85396854-4394-6CD3-90E4-B1E13A893989}"/>
              </a:ext>
            </a:extLst>
          </p:cNvPr>
          <p:cNvSpPr txBox="1"/>
          <p:nvPr/>
        </p:nvSpPr>
        <p:spPr>
          <a:xfrm>
            <a:off x="2640761" y="2011183"/>
            <a:ext cx="1088247" cy="338554"/>
          </a:xfrm>
          <a:prstGeom prst="rect">
            <a:avLst/>
          </a:prstGeom>
          <a:noFill/>
        </p:spPr>
        <p:txBody>
          <a:bodyPr wrap="none" rtlCol="0">
            <a:spAutoFit/>
          </a:bodyPr>
          <a:lstStyle/>
          <a:p>
            <a:r>
              <a:rPr lang="en-US" sz="1600" dirty="0"/>
              <a:t>Desired PV</a:t>
            </a:r>
          </a:p>
        </p:txBody>
      </p:sp>
      <p:sp>
        <p:nvSpPr>
          <p:cNvPr id="65" name="TextBox 64">
            <a:extLst>
              <a:ext uri="{FF2B5EF4-FFF2-40B4-BE49-F238E27FC236}">
                <a16:creationId xmlns:a16="http://schemas.microsoft.com/office/drawing/2014/main" id="{F7C38342-5F1F-D1A5-9048-A718E4F9C8D0}"/>
              </a:ext>
            </a:extLst>
          </p:cNvPr>
          <p:cNvSpPr txBox="1"/>
          <p:nvPr/>
        </p:nvSpPr>
        <p:spPr>
          <a:xfrm>
            <a:off x="4007362" y="2013683"/>
            <a:ext cx="1888146" cy="338554"/>
          </a:xfrm>
          <a:prstGeom prst="rect">
            <a:avLst/>
          </a:prstGeom>
          <a:noFill/>
        </p:spPr>
        <p:txBody>
          <a:bodyPr wrap="none" rtlCol="0">
            <a:spAutoFit/>
          </a:bodyPr>
          <a:lstStyle/>
          <a:p>
            <a:r>
              <a:rPr lang="en-US" sz="1600" dirty="0"/>
              <a:t>Desired balanced PV</a:t>
            </a:r>
          </a:p>
        </p:txBody>
      </p:sp>
      <p:sp>
        <p:nvSpPr>
          <p:cNvPr id="70" name="Rectangle 69">
            <a:extLst>
              <a:ext uri="{FF2B5EF4-FFF2-40B4-BE49-F238E27FC236}">
                <a16:creationId xmlns:a16="http://schemas.microsoft.com/office/drawing/2014/main" id="{8DD330EA-4DA8-C500-EAB0-60E093F71EDF}"/>
              </a:ext>
            </a:extLst>
          </p:cNvPr>
          <p:cNvSpPr/>
          <p:nvPr/>
        </p:nvSpPr>
        <p:spPr>
          <a:xfrm>
            <a:off x="4417427" y="253583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TS1</a:t>
            </a:r>
          </a:p>
        </p:txBody>
      </p:sp>
      <p:sp>
        <p:nvSpPr>
          <p:cNvPr id="72" name="Rectangle 71">
            <a:extLst>
              <a:ext uri="{FF2B5EF4-FFF2-40B4-BE49-F238E27FC236}">
                <a16:creationId xmlns:a16="http://schemas.microsoft.com/office/drawing/2014/main" id="{26D5AB46-D644-0044-A464-9809D1FF3F63}"/>
              </a:ext>
            </a:extLst>
          </p:cNvPr>
          <p:cNvSpPr/>
          <p:nvPr/>
        </p:nvSpPr>
        <p:spPr>
          <a:xfrm>
            <a:off x="4419927" y="283813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TS2</a:t>
            </a:r>
          </a:p>
        </p:txBody>
      </p:sp>
      <p:sp>
        <p:nvSpPr>
          <p:cNvPr id="73" name="Rectangle 72">
            <a:extLst>
              <a:ext uri="{FF2B5EF4-FFF2-40B4-BE49-F238E27FC236}">
                <a16:creationId xmlns:a16="http://schemas.microsoft.com/office/drawing/2014/main" id="{DC4C8511-80D5-797F-A6C9-63E1895370C9}"/>
              </a:ext>
            </a:extLst>
          </p:cNvPr>
          <p:cNvSpPr/>
          <p:nvPr/>
        </p:nvSpPr>
        <p:spPr>
          <a:xfrm>
            <a:off x="4921764" y="2838138"/>
            <a:ext cx="516827" cy="269823"/>
          </a:xfrm>
          <a:prstGeom prst="rect">
            <a:avLst/>
          </a:prstGeom>
          <a:solidFill>
            <a:srgbClr val="7030A0">
              <a:alpha val="5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V1</a:t>
            </a:r>
          </a:p>
        </p:txBody>
      </p:sp>
      <p:sp>
        <p:nvSpPr>
          <p:cNvPr id="74" name="Rectangle 73">
            <a:extLst>
              <a:ext uri="{FF2B5EF4-FFF2-40B4-BE49-F238E27FC236}">
                <a16:creationId xmlns:a16="http://schemas.microsoft.com/office/drawing/2014/main" id="{2B24E0F7-03CF-4D31-D8A5-200A7E5CED34}"/>
              </a:ext>
            </a:extLst>
          </p:cNvPr>
          <p:cNvSpPr/>
          <p:nvPr/>
        </p:nvSpPr>
        <p:spPr>
          <a:xfrm>
            <a:off x="4422427" y="314043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TS3</a:t>
            </a:r>
          </a:p>
        </p:txBody>
      </p:sp>
      <p:sp>
        <p:nvSpPr>
          <p:cNvPr id="75" name="Rectangle 74">
            <a:extLst>
              <a:ext uri="{FF2B5EF4-FFF2-40B4-BE49-F238E27FC236}">
                <a16:creationId xmlns:a16="http://schemas.microsoft.com/office/drawing/2014/main" id="{BC6564BE-D6F8-F638-AB84-268DCC5EE504}"/>
              </a:ext>
            </a:extLst>
          </p:cNvPr>
          <p:cNvSpPr/>
          <p:nvPr/>
        </p:nvSpPr>
        <p:spPr>
          <a:xfrm>
            <a:off x="4924264" y="3140438"/>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A2</a:t>
            </a:r>
          </a:p>
        </p:txBody>
      </p:sp>
      <p:sp>
        <p:nvSpPr>
          <p:cNvPr id="76" name="Rectangle 75">
            <a:extLst>
              <a:ext uri="{FF2B5EF4-FFF2-40B4-BE49-F238E27FC236}">
                <a16:creationId xmlns:a16="http://schemas.microsoft.com/office/drawing/2014/main" id="{DF7F5383-99F1-D03F-4A1C-8F63AF760A25}"/>
              </a:ext>
            </a:extLst>
          </p:cNvPr>
          <p:cNvSpPr/>
          <p:nvPr/>
        </p:nvSpPr>
        <p:spPr>
          <a:xfrm>
            <a:off x="4419927" y="3437743"/>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TS4</a:t>
            </a:r>
          </a:p>
        </p:txBody>
      </p:sp>
      <p:sp>
        <p:nvSpPr>
          <p:cNvPr id="77" name="Rectangle 76">
            <a:extLst>
              <a:ext uri="{FF2B5EF4-FFF2-40B4-BE49-F238E27FC236}">
                <a16:creationId xmlns:a16="http://schemas.microsoft.com/office/drawing/2014/main" id="{4DCDD7B3-9ED4-8752-2103-32AA8DB7E4A1}"/>
              </a:ext>
            </a:extLst>
          </p:cNvPr>
          <p:cNvSpPr/>
          <p:nvPr/>
        </p:nvSpPr>
        <p:spPr>
          <a:xfrm>
            <a:off x="4921764" y="3437743"/>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A2</a:t>
            </a:r>
          </a:p>
        </p:txBody>
      </p:sp>
      <p:sp>
        <p:nvSpPr>
          <p:cNvPr id="82" name="Rectangle 81">
            <a:extLst>
              <a:ext uri="{FF2B5EF4-FFF2-40B4-BE49-F238E27FC236}">
                <a16:creationId xmlns:a16="http://schemas.microsoft.com/office/drawing/2014/main" id="{3CF46121-F670-0176-E265-B59E4F209933}"/>
              </a:ext>
            </a:extLst>
          </p:cNvPr>
          <p:cNvSpPr/>
          <p:nvPr/>
        </p:nvSpPr>
        <p:spPr>
          <a:xfrm>
            <a:off x="4404937" y="4981728"/>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TS</a:t>
            </a:r>
            <a:r>
              <a:rPr lang="en-US" sz="1200" baseline="-25000" dirty="0" err="1"/>
              <a:t>j</a:t>
            </a:r>
            <a:endParaRPr lang="en-US" sz="1200" baseline="-25000" dirty="0"/>
          </a:p>
        </p:txBody>
      </p:sp>
      <p:sp>
        <p:nvSpPr>
          <p:cNvPr id="83" name="Rectangle 82">
            <a:extLst>
              <a:ext uri="{FF2B5EF4-FFF2-40B4-BE49-F238E27FC236}">
                <a16:creationId xmlns:a16="http://schemas.microsoft.com/office/drawing/2014/main" id="{1D2AC251-C3F0-7F87-9E92-6F886EC34006}"/>
              </a:ext>
            </a:extLst>
          </p:cNvPr>
          <p:cNvSpPr/>
          <p:nvPr/>
        </p:nvSpPr>
        <p:spPr>
          <a:xfrm>
            <a:off x="4921764" y="4981728"/>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a:t>
            </a:r>
          </a:p>
        </p:txBody>
      </p:sp>
      <p:sp>
        <p:nvSpPr>
          <p:cNvPr id="85" name="Rectangle 84">
            <a:extLst>
              <a:ext uri="{FF2B5EF4-FFF2-40B4-BE49-F238E27FC236}">
                <a16:creationId xmlns:a16="http://schemas.microsoft.com/office/drawing/2014/main" id="{CE79E1EF-500B-27F6-9023-C264854EE6C8}"/>
              </a:ext>
            </a:extLst>
          </p:cNvPr>
          <p:cNvSpPr/>
          <p:nvPr/>
        </p:nvSpPr>
        <p:spPr>
          <a:xfrm>
            <a:off x="4422427" y="3725053"/>
            <a:ext cx="516827" cy="269823"/>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TS5</a:t>
            </a:r>
          </a:p>
        </p:txBody>
      </p:sp>
      <p:sp>
        <p:nvSpPr>
          <p:cNvPr id="86" name="Rectangle 85">
            <a:extLst>
              <a:ext uri="{FF2B5EF4-FFF2-40B4-BE49-F238E27FC236}">
                <a16:creationId xmlns:a16="http://schemas.microsoft.com/office/drawing/2014/main" id="{FF693183-2329-500C-B0A6-6C619AD15DA6}"/>
              </a:ext>
            </a:extLst>
          </p:cNvPr>
          <p:cNvSpPr/>
          <p:nvPr/>
        </p:nvSpPr>
        <p:spPr>
          <a:xfrm>
            <a:off x="4924264" y="3725053"/>
            <a:ext cx="516827" cy="269823"/>
          </a:xfrm>
          <a:prstGeom prst="rect">
            <a:avLst/>
          </a:prstGeom>
          <a:solidFill>
            <a:srgbClr val="7030A0">
              <a:alpha val="5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V2</a:t>
            </a:r>
          </a:p>
        </p:txBody>
      </p:sp>
      <p:sp>
        <p:nvSpPr>
          <p:cNvPr id="87" name="TextBox 86">
            <a:extLst>
              <a:ext uri="{FF2B5EF4-FFF2-40B4-BE49-F238E27FC236}">
                <a16:creationId xmlns:a16="http://schemas.microsoft.com/office/drawing/2014/main" id="{6C752EBF-1502-FCE2-1792-D03F75F32E4D}"/>
              </a:ext>
            </a:extLst>
          </p:cNvPr>
          <p:cNvSpPr txBox="1"/>
          <p:nvPr/>
        </p:nvSpPr>
        <p:spPr>
          <a:xfrm>
            <a:off x="6071016" y="3177915"/>
            <a:ext cx="4363887" cy="369332"/>
          </a:xfrm>
          <a:prstGeom prst="rect">
            <a:avLst/>
          </a:prstGeom>
          <a:noFill/>
        </p:spPr>
        <p:txBody>
          <a:bodyPr wrap="none" rtlCol="0">
            <a:spAutoFit/>
          </a:bodyPr>
          <a:lstStyle/>
          <a:p>
            <a:r>
              <a:rPr lang="en-US" dirty="0"/>
              <a:t>A = avg (successful values with time stamps)</a:t>
            </a:r>
          </a:p>
        </p:txBody>
      </p:sp>
      <p:sp>
        <p:nvSpPr>
          <p:cNvPr id="88" name="Freeform 87">
            <a:extLst>
              <a:ext uri="{FF2B5EF4-FFF2-40B4-BE49-F238E27FC236}">
                <a16:creationId xmlns:a16="http://schemas.microsoft.com/office/drawing/2014/main" id="{1967C858-34BD-817E-B709-FF064917C7D3}"/>
              </a:ext>
            </a:extLst>
          </p:cNvPr>
          <p:cNvSpPr/>
          <p:nvPr/>
        </p:nvSpPr>
        <p:spPr>
          <a:xfrm>
            <a:off x="5366479" y="3282846"/>
            <a:ext cx="839552" cy="390390"/>
          </a:xfrm>
          <a:custGeom>
            <a:avLst/>
            <a:gdLst>
              <a:gd name="connsiteX0" fmla="*/ 44970 w 839552"/>
              <a:gd name="connsiteY0" fmla="*/ 0 h 390390"/>
              <a:gd name="connsiteX1" fmla="*/ 839449 w 839552"/>
              <a:gd name="connsiteY1" fmla="*/ 374754 h 390390"/>
              <a:gd name="connsiteX2" fmla="*/ 0 w 839552"/>
              <a:gd name="connsiteY2" fmla="*/ 314794 h 390390"/>
            </a:gdLst>
            <a:ahLst/>
            <a:cxnLst>
              <a:cxn ang="0">
                <a:pos x="connsiteX0" y="connsiteY0"/>
              </a:cxn>
              <a:cxn ang="0">
                <a:pos x="connsiteX1" y="connsiteY1"/>
              </a:cxn>
              <a:cxn ang="0">
                <a:pos x="connsiteX2" y="connsiteY2"/>
              </a:cxn>
            </a:cxnLst>
            <a:rect l="l" t="t" r="r" b="b"/>
            <a:pathLst>
              <a:path w="839552" h="390390">
                <a:moveTo>
                  <a:pt x="44970" y="0"/>
                </a:moveTo>
                <a:cubicBezTo>
                  <a:pt x="445957" y="161144"/>
                  <a:pt x="846944" y="322288"/>
                  <a:pt x="839449" y="374754"/>
                </a:cubicBezTo>
                <a:cubicBezTo>
                  <a:pt x="831954" y="427220"/>
                  <a:pt x="209862" y="332282"/>
                  <a:pt x="0" y="31479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B25F4940-260A-406D-E13E-92E0B3B40FFE}"/>
              </a:ext>
            </a:extLst>
          </p:cNvPr>
          <p:cNvSpPr txBox="1"/>
          <p:nvPr/>
        </p:nvSpPr>
        <p:spPr>
          <a:xfrm>
            <a:off x="6415792" y="3597641"/>
            <a:ext cx="1774268" cy="369332"/>
          </a:xfrm>
          <a:prstGeom prst="rect">
            <a:avLst/>
          </a:prstGeom>
          <a:noFill/>
        </p:spPr>
        <p:txBody>
          <a:bodyPr wrap="none" rtlCol="0">
            <a:spAutoFit/>
          </a:bodyPr>
          <a:lstStyle/>
          <a:p>
            <a:r>
              <a:rPr lang="en-US" dirty="0"/>
              <a:t>A2 = avg (V1, V2)</a:t>
            </a:r>
          </a:p>
        </p:txBody>
      </p:sp>
      <p:sp>
        <p:nvSpPr>
          <p:cNvPr id="90" name="Rectangle 89">
            <a:extLst>
              <a:ext uri="{FF2B5EF4-FFF2-40B4-BE49-F238E27FC236}">
                <a16:creationId xmlns:a16="http://schemas.microsoft.com/office/drawing/2014/main" id="{2E631946-03A4-49CF-C7E0-CD6658707B56}"/>
              </a:ext>
            </a:extLst>
          </p:cNvPr>
          <p:cNvSpPr/>
          <p:nvPr/>
        </p:nvSpPr>
        <p:spPr>
          <a:xfrm>
            <a:off x="4925012" y="4024104"/>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a:t>
            </a:r>
          </a:p>
        </p:txBody>
      </p:sp>
      <p:sp>
        <p:nvSpPr>
          <p:cNvPr id="92" name="Rectangle 91">
            <a:extLst>
              <a:ext uri="{FF2B5EF4-FFF2-40B4-BE49-F238E27FC236}">
                <a16:creationId xmlns:a16="http://schemas.microsoft.com/office/drawing/2014/main" id="{10BC31DA-A05D-0DAC-6474-31D2F5F90287}"/>
              </a:ext>
            </a:extLst>
          </p:cNvPr>
          <p:cNvSpPr/>
          <p:nvPr/>
        </p:nvSpPr>
        <p:spPr>
          <a:xfrm>
            <a:off x="4926766" y="4327153"/>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a:t>
            </a:r>
          </a:p>
        </p:txBody>
      </p:sp>
      <p:sp>
        <p:nvSpPr>
          <p:cNvPr id="93" name="Rectangle 92">
            <a:extLst>
              <a:ext uri="{FF2B5EF4-FFF2-40B4-BE49-F238E27FC236}">
                <a16:creationId xmlns:a16="http://schemas.microsoft.com/office/drawing/2014/main" id="{D14506B9-6B15-75F9-0211-FC1A3418CB76}"/>
              </a:ext>
            </a:extLst>
          </p:cNvPr>
          <p:cNvSpPr/>
          <p:nvPr/>
        </p:nvSpPr>
        <p:spPr>
          <a:xfrm>
            <a:off x="4927514" y="4656184"/>
            <a:ext cx="516827" cy="269823"/>
          </a:xfrm>
          <a:prstGeom prst="rect">
            <a:avLst/>
          </a:prstGeom>
          <a:solidFill>
            <a:schemeClr val="accent4">
              <a:lumMod val="50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a:t>
            </a:r>
          </a:p>
        </p:txBody>
      </p:sp>
      <p:sp>
        <p:nvSpPr>
          <p:cNvPr id="94" name="Oval 93">
            <a:extLst>
              <a:ext uri="{FF2B5EF4-FFF2-40B4-BE49-F238E27FC236}">
                <a16:creationId xmlns:a16="http://schemas.microsoft.com/office/drawing/2014/main" id="{B6427D46-3947-BAEB-F35E-FE3ADB97541F}"/>
              </a:ext>
            </a:extLst>
          </p:cNvPr>
          <p:cNvSpPr/>
          <p:nvPr/>
        </p:nvSpPr>
        <p:spPr>
          <a:xfrm>
            <a:off x="4669430" y="419558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58E1E52-AD72-09B8-575B-96060A7264DE}"/>
              </a:ext>
            </a:extLst>
          </p:cNvPr>
          <p:cNvSpPr/>
          <p:nvPr/>
        </p:nvSpPr>
        <p:spPr>
          <a:xfrm>
            <a:off x="4669430" y="450621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79AE907-C42B-A379-5DA2-D8751DB57AC9}"/>
              </a:ext>
            </a:extLst>
          </p:cNvPr>
          <p:cNvSpPr/>
          <p:nvPr/>
        </p:nvSpPr>
        <p:spPr>
          <a:xfrm>
            <a:off x="4669429" y="483182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25AE119-8F81-EBA3-845D-AC3AB49DEAAA}"/>
              </a:ext>
            </a:extLst>
          </p:cNvPr>
          <p:cNvSpPr/>
          <p:nvPr/>
        </p:nvSpPr>
        <p:spPr>
          <a:xfrm>
            <a:off x="2638261" y="2580807"/>
            <a:ext cx="557135" cy="237600"/>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TS1</a:t>
            </a:r>
          </a:p>
        </p:txBody>
      </p:sp>
      <p:sp>
        <p:nvSpPr>
          <p:cNvPr id="7" name="Rectangle 6">
            <a:extLst>
              <a:ext uri="{FF2B5EF4-FFF2-40B4-BE49-F238E27FC236}">
                <a16:creationId xmlns:a16="http://schemas.microsoft.com/office/drawing/2014/main" id="{918A75A6-27A0-31E2-CA1A-2BCEC7A33D0B}"/>
              </a:ext>
            </a:extLst>
          </p:cNvPr>
          <p:cNvSpPr/>
          <p:nvPr/>
        </p:nvSpPr>
        <p:spPr>
          <a:xfrm>
            <a:off x="3265000" y="2580808"/>
            <a:ext cx="518400"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V1</a:t>
            </a:r>
          </a:p>
        </p:txBody>
      </p:sp>
      <p:sp>
        <p:nvSpPr>
          <p:cNvPr id="10" name="Rectangle 9">
            <a:extLst>
              <a:ext uri="{FF2B5EF4-FFF2-40B4-BE49-F238E27FC236}">
                <a16:creationId xmlns:a16="http://schemas.microsoft.com/office/drawing/2014/main" id="{C93F6F9D-8D2D-F1CF-4F09-9F8AF2F7079E}"/>
              </a:ext>
            </a:extLst>
          </p:cNvPr>
          <p:cNvSpPr/>
          <p:nvPr/>
        </p:nvSpPr>
        <p:spPr>
          <a:xfrm>
            <a:off x="2639511" y="2873948"/>
            <a:ext cx="557135" cy="237600"/>
          </a:xfrm>
          <a:prstGeom prst="rect">
            <a:avLst/>
          </a:pr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TS1.1</a:t>
            </a:r>
          </a:p>
        </p:txBody>
      </p:sp>
      <p:sp>
        <p:nvSpPr>
          <p:cNvPr id="11" name="Rectangle 10">
            <a:extLst>
              <a:ext uri="{FF2B5EF4-FFF2-40B4-BE49-F238E27FC236}">
                <a16:creationId xmlns:a16="http://schemas.microsoft.com/office/drawing/2014/main" id="{3A44847F-214C-D564-2099-8DBE0B440FBB}"/>
              </a:ext>
            </a:extLst>
          </p:cNvPr>
          <p:cNvSpPr/>
          <p:nvPr/>
        </p:nvSpPr>
        <p:spPr>
          <a:xfrm>
            <a:off x="3257148" y="2890103"/>
            <a:ext cx="518400" cy="237600"/>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V2</a:t>
            </a:r>
          </a:p>
        </p:txBody>
      </p:sp>
      <p:sp>
        <p:nvSpPr>
          <p:cNvPr id="16" name="Rectangle 15">
            <a:extLst>
              <a:ext uri="{FF2B5EF4-FFF2-40B4-BE49-F238E27FC236}">
                <a16:creationId xmlns:a16="http://schemas.microsoft.com/office/drawing/2014/main" id="{94535EAE-213D-66AE-440B-E1DED5B87F0C}"/>
              </a:ext>
            </a:extLst>
          </p:cNvPr>
          <p:cNvSpPr/>
          <p:nvPr/>
        </p:nvSpPr>
        <p:spPr>
          <a:xfrm>
            <a:off x="2642011" y="3167089"/>
            <a:ext cx="557135" cy="237600"/>
          </a:xfrm>
          <a:prstGeom prst="rect">
            <a:avLst/>
          </a:pr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TS1.2</a:t>
            </a:r>
          </a:p>
        </p:txBody>
      </p:sp>
      <p:sp>
        <p:nvSpPr>
          <p:cNvPr id="17" name="Rectangle 16">
            <a:extLst>
              <a:ext uri="{FF2B5EF4-FFF2-40B4-BE49-F238E27FC236}">
                <a16:creationId xmlns:a16="http://schemas.microsoft.com/office/drawing/2014/main" id="{A908B47B-67D7-CF1B-A244-9FA908F5C4ED}"/>
              </a:ext>
            </a:extLst>
          </p:cNvPr>
          <p:cNvSpPr/>
          <p:nvPr/>
        </p:nvSpPr>
        <p:spPr>
          <a:xfrm>
            <a:off x="3256434" y="3167175"/>
            <a:ext cx="518400" cy="237600"/>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V3</a:t>
            </a:r>
          </a:p>
        </p:txBody>
      </p:sp>
      <p:sp>
        <p:nvSpPr>
          <p:cNvPr id="18" name="Rectangle 17">
            <a:extLst>
              <a:ext uri="{FF2B5EF4-FFF2-40B4-BE49-F238E27FC236}">
                <a16:creationId xmlns:a16="http://schemas.microsoft.com/office/drawing/2014/main" id="{1A83FE63-7B36-7536-30C5-84D09577FCC6}"/>
              </a:ext>
            </a:extLst>
          </p:cNvPr>
          <p:cNvSpPr/>
          <p:nvPr/>
        </p:nvSpPr>
        <p:spPr>
          <a:xfrm>
            <a:off x="2640761" y="3460230"/>
            <a:ext cx="557135" cy="237600"/>
          </a:xfrm>
          <a:prstGeom prst="rect">
            <a:avLst/>
          </a:pr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TS1.3</a:t>
            </a:r>
          </a:p>
        </p:txBody>
      </p:sp>
      <p:sp>
        <p:nvSpPr>
          <p:cNvPr id="19" name="Rectangle 18">
            <a:extLst>
              <a:ext uri="{FF2B5EF4-FFF2-40B4-BE49-F238E27FC236}">
                <a16:creationId xmlns:a16="http://schemas.microsoft.com/office/drawing/2014/main" id="{D10826BC-09DB-488A-AFD9-1B1C3FBCFE76}"/>
              </a:ext>
            </a:extLst>
          </p:cNvPr>
          <p:cNvSpPr/>
          <p:nvPr/>
        </p:nvSpPr>
        <p:spPr>
          <a:xfrm>
            <a:off x="3249296" y="3444247"/>
            <a:ext cx="518400" cy="23734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V4</a:t>
            </a:r>
          </a:p>
        </p:txBody>
      </p:sp>
      <p:sp>
        <p:nvSpPr>
          <p:cNvPr id="24" name="Rectangle 23">
            <a:extLst>
              <a:ext uri="{FF2B5EF4-FFF2-40B4-BE49-F238E27FC236}">
                <a16:creationId xmlns:a16="http://schemas.microsoft.com/office/drawing/2014/main" id="{C5F14DD1-236B-2373-8F23-6102F7B9118D}"/>
              </a:ext>
            </a:extLst>
          </p:cNvPr>
          <p:cNvSpPr/>
          <p:nvPr/>
        </p:nvSpPr>
        <p:spPr>
          <a:xfrm>
            <a:off x="2610781" y="5581330"/>
            <a:ext cx="557135" cy="237600"/>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TS</a:t>
            </a:r>
            <a:r>
              <a:rPr lang="en-US" sz="1200" baseline="-25000" dirty="0" err="1"/>
              <a:t>j</a:t>
            </a:r>
            <a:endParaRPr lang="en-US" sz="1200" baseline="-25000" dirty="0"/>
          </a:p>
        </p:txBody>
      </p:sp>
      <p:sp>
        <p:nvSpPr>
          <p:cNvPr id="25" name="Rectangle 24">
            <a:extLst>
              <a:ext uri="{FF2B5EF4-FFF2-40B4-BE49-F238E27FC236}">
                <a16:creationId xmlns:a16="http://schemas.microsoft.com/office/drawing/2014/main" id="{48C3A10C-8EBD-A45B-51F3-B0C1549350C2}"/>
              </a:ext>
            </a:extLst>
          </p:cNvPr>
          <p:cNvSpPr/>
          <p:nvPr/>
        </p:nvSpPr>
        <p:spPr>
          <a:xfrm>
            <a:off x="3272856" y="5581330"/>
            <a:ext cx="516827" cy="237600"/>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V</a:t>
            </a:r>
            <a:r>
              <a:rPr lang="en-US" sz="1200" baseline="-25000" dirty="0" err="1"/>
              <a:t>j</a:t>
            </a:r>
            <a:endParaRPr lang="en-US" sz="1200" baseline="-25000" dirty="0"/>
          </a:p>
        </p:txBody>
      </p:sp>
      <p:sp>
        <p:nvSpPr>
          <p:cNvPr id="26" name="Rectangle 25">
            <a:extLst>
              <a:ext uri="{FF2B5EF4-FFF2-40B4-BE49-F238E27FC236}">
                <a16:creationId xmlns:a16="http://schemas.microsoft.com/office/drawing/2014/main" id="{214E7BE6-578A-5FB0-230B-E7023817C20C}"/>
              </a:ext>
            </a:extLst>
          </p:cNvPr>
          <p:cNvSpPr/>
          <p:nvPr/>
        </p:nvSpPr>
        <p:spPr>
          <a:xfrm>
            <a:off x="2643261" y="3753371"/>
            <a:ext cx="557135" cy="237600"/>
          </a:xfrm>
          <a:prstGeom prst="rect">
            <a:avLst/>
          </a:pr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TS1.4</a:t>
            </a:r>
          </a:p>
        </p:txBody>
      </p:sp>
      <p:sp>
        <p:nvSpPr>
          <p:cNvPr id="27" name="Rectangle 26">
            <a:extLst>
              <a:ext uri="{FF2B5EF4-FFF2-40B4-BE49-F238E27FC236}">
                <a16:creationId xmlns:a16="http://schemas.microsoft.com/office/drawing/2014/main" id="{78E7581D-8A42-316A-C445-D9D627EBE214}"/>
              </a:ext>
            </a:extLst>
          </p:cNvPr>
          <p:cNvSpPr/>
          <p:nvPr/>
        </p:nvSpPr>
        <p:spPr>
          <a:xfrm>
            <a:off x="3248582" y="3721062"/>
            <a:ext cx="518400"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V5</a:t>
            </a:r>
          </a:p>
        </p:txBody>
      </p:sp>
      <p:sp>
        <p:nvSpPr>
          <p:cNvPr id="28" name="Rectangle 27">
            <a:extLst>
              <a:ext uri="{FF2B5EF4-FFF2-40B4-BE49-F238E27FC236}">
                <a16:creationId xmlns:a16="http://schemas.microsoft.com/office/drawing/2014/main" id="{F114C5F1-2DC8-DE9F-2C89-D9CBE3CA542E}"/>
              </a:ext>
            </a:extLst>
          </p:cNvPr>
          <p:cNvSpPr/>
          <p:nvPr/>
        </p:nvSpPr>
        <p:spPr>
          <a:xfrm>
            <a:off x="2645761" y="4046512"/>
            <a:ext cx="557135" cy="237600"/>
          </a:xfrm>
          <a:prstGeom prst="rect">
            <a:avLst/>
          </a:pr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TS1.5</a:t>
            </a:r>
          </a:p>
        </p:txBody>
      </p:sp>
      <p:sp>
        <p:nvSpPr>
          <p:cNvPr id="29" name="Rectangle 28">
            <a:extLst>
              <a:ext uri="{FF2B5EF4-FFF2-40B4-BE49-F238E27FC236}">
                <a16:creationId xmlns:a16="http://schemas.microsoft.com/office/drawing/2014/main" id="{627191DC-BB5E-D32C-64CD-C120AEADA170}"/>
              </a:ext>
            </a:extLst>
          </p:cNvPr>
          <p:cNvSpPr/>
          <p:nvPr/>
        </p:nvSpPr>
        <p:spPr>
          <a:xfrm>
            <a:off x="3247871" y="4030357"/>
            <a:ext cx="518400"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V6</a:t>
            </a:r>
          </a:p>
        </p:txBody>
      </p:sp>
      <p:sp>
        <p:nvSpPr>
          <p:cNvPr id="30" name="Rectangle 29">
            <a:extLst>
              <a:ext uri="{FF2B5EF4-FFF2-40B4-BE49-F238E27FC236}">
                <a16:creationId xmlns:a16="http://schemas.microsoft.com/office/drawing/2014/main" id="{5DA72F35-A639-F7A1-B15A-6C6876DE86D6}"/>
              </a:ext>
            </a:extLst>
          </p:cNvPr>
          <p:cNvSpPr/>
          <p:nvPr/>
        </p:nvSpPr>
        <p:spPr>
          <a:xfrm>
            <a:off x="2644511" y="4339653"/>
            <a:ext cx="557135" cy="237600"/>
          </a:xfrm>
          <a:prstGeom prst="rect">
            <a:avLst/>
          </a:pr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TS1.6</a:t>
            </a:r>
          </a:p>
        </p:txBody>
      </p:sp>
      <p:sp>
        <p:nvSpPr>
          <p:cNvPr id="31" name="Rectangle 30">
            <a:extLst>
              <a:ext uri="{FF2B5EF4-FFF2-40B4-BE49-F238E27FC236}">
                <a16:creationId xmlns:a16="http://schemas.microsoft.com/office/drawing/2014/main" id="{D42CBA77-6040-C3A4-1C49-0F3ACD8C2778}"/>
              </a:ext>
            </a:extLst>
          </p:cNvPr>
          <p:cNvSpPr/>
          <p:nvPr/>
        </p:nvSpPr>
        <p:spPr>
          <a:xfrm>
            <a:off x="3255720" y="4339653"/>
            <a:ext cx="518400" cy="237600"/>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V7</a:t>
            </a:r>
          </a:p>
        </p:txBody>
      </p:sp>
      <p:sp>
        <p:nvSpPr>
          <p:cNvPr id="32" name="Rectangle 31">
            <a:extLst>
              <a:ext uri="{FF2B5EF4-FFF2-40B4-BE49-F238E27FC236}">
                <a16:creationId xmlns:a16="http://schemas.microsoft.com/office/drawing/2014/main" id="{AEBC080D-C251-8A75-6A56-30AAC45999B9}"/>
              </a:ext>
            </a:extLst>
          </p:cNvPr>
          <p:cNvSpPr/>
          <p:nvPr/>
        </p:nvSpPr>
        <p:spPr>
          <a:xfrm>
            <a:off x="4976374" y="2538337"/>
            <a:ext cx="516827" cy="269823"/>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V1</a:t>
            </a:r>
          </a:p>
        </p:txBody>
      </p:sp>
      <p:cxnSp>
        <p:nvCxnSpPr>
          <p:cNvPr id="50" name="Straight Connector 49">
            <a:extLst>
              <a:ext uri="{FF2B5EF4-FFF2-40B4-BE49-F238E27FC236}">
                <a16:creationId xmlns:a16="http://schemas.microsoft.com/office/drawing/2014/main" id="{276D213F-1B4D-8BCC-A908-B41E2BB5852A}"/>
              </a:ext>
            </a:extLst>
          </p:cNvPr>
          <p:cNvCxnSpPr/>
          <p:nvPr/>
        </p:nvCxnSpPr>
        <p:spPr>
          <a:xfrm>
            <a:off x="10897847" y="2144843"/>
            <a:ext cx="0" cy="3505199"/>
          </a:xfrm>
          <a:prstGeom prst="line">
            <a:avLst/>
          </a:prstGeom>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8CFFD56-391E-F7C0-BDF1-D71F73CE77CD}"/>
              </a:ext>
            </a:extLst>
          </p:cNvPr>
          <p:cNvSpPr/>
          <p:nvPr/>
        </p:nvSpPr>
        <p:spPr>
          <a:xfrm>
            <a:off x="2632021" y="4611973"/>
            <a:ext cx="557135" cy="237600"/>
          </a:xfrm>
          <a:prstGeom prst="rect">
            <a:avLst/>
          </a:prstGeom>
          <a:solidFill>
            <a:schemeClr val="accent1">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TS2</a:t>
            </a:r>
          </a:p>
        </p:txBody>
      </p:sp>
      <p:sp>
        <p:nvSpPr>
          <p:cNvPr id="52" name="Rectangle 51">
            <a:extLst>
              <a:ext uri="{FF2B5EF4-FFF2-40B4-BE49-F238E27FC236}">
                <a16:creationId xmlns:a16="http://schemas.microsoft.com/office/drawing/2014/main" id="{6C507F25-8869-C8A2-83D3-538137559B1B}"/>
              </a:ext>
            </a:extLst>
          </p:cNvPr>
          <p:cNvSpPr/>
          <p:nvPr/>
        </p:nvSpPr>
        <p:spPr>
          <a:xfrm>
            <a:off x="3243230" y="4611973"/>
            <a:ext cx="518400" cy="237600"/>
          </a:xfrm>
          <a:prstGeom prst="rect">
            <a:avLst/>
          </a:prstGeom>
          <a:solidFill>
            <a:schemeClr val="accent6">
              <a:alpha val="8266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V8</a:t>
            </a:r>
          </a:p>
        </p:txBody>
      </p:sp>
    </p:spTree>
    <p:extLst>
      <p:ext uri="{BB962C8B-B14F-4D97-AF65-F5344CB8AC3E}">
        <p14:creationId xmlns:p14="http://schemas.microsoft.com/office/powerpoint/2010/main" val="511454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MFP | Data extracting and preprocessing  	</a:t>
            </a:r>
          </a:p>
        </p:txBody>
      </p:sp>
      <p:sp>
        <p:nvSpPr>
          <p:cNvPr id="3" name="TextBox 2">
            <a:extLst>
              <a:ext uri="{FF2B5EF4-FFF2-40B4-BE49-F238E27FC236}">
                <a16:creationId xmlns:a16="http://schemas.microsoft.com/office/drawing/2014/main" id="{72FD3AEA-66E0-F571-B752-A1A4CD0D2B32}"/>
              </a:ext>
            </a:extLst>
          </p:cNvPr>
          <p:cNvSpPr txBox="1"/>
          <p:nvPr/>
        </p:nvSpPr>
        <p:spPr>
          <a:xfrm>
            <a:off x="363682" y="1122218"/>
            <a:ext cx="2630592" cy="1477328"/>
          </a:xfrm>
          <a:prstGeom prst="rect">
            <a:avLst/>
          </a:prstGeom>
          <a:noFill/>
        </p:spPr>
        <p:txBody>
          <a:bodyPr wrap="none" rtlCol="0">
            <a:spAutoFit/>
          </a:bodyPr>
          <a:lstStyle/>
          <a:p>
            <a:pPr marL="285750" indent="-285750">
              <a:buFont typeface="Wingdings" pitchFamily="2" charset="2"/>
              <a:buChar char="Ø"/>
            </a:pPr>
            <a:r>
              <a:rPr lang="en-US" dirty="0"/>
              <a:t>PVs sampling rate </a:t>
            </a:r>
          </a:p>
          <a:p>
            <a:pPr marL="742950" lvl="1" indent="-285750">
              <a:buFont typeface="Arial" panose="020B0604020202020204" pitchFamily="34" charset="0"/>
              <a:buChar char="•"/>
            </a:pPr>
            <a:r>
              <a:rPr lang="en-US" dirty="0"/>
              <a:t>Archiver vs SCAN  </a:t>
            </a:r>
          </a:p>
          <a:p>
            <a:pPr marL="285750" indent="-285750">
              <a:buFont typeface="Wingdings" pitchFamily="2" charset="2"/>
              <a:buChar char="Ø"/>
            </a:pPr>
            <a:endParaRPr lang="en-US" dirty="0"/>
          </a:p>
          <a:p>
            <a:endParaRPr lang="en-US" dirty="0"/>
          </a:p>
          <a:p>
            <a:pPr marL="800100" lvl="1" indent="-342900">
              <a:buFont typeface="+mj-lt"/>
              <a:buAutoNum type="arabicPeriod"/>
            </a:pPr>
            <a:endParaRPr lang="en-US" dirty="0"/>
          </a:p>
        </p:txBody>
      </p:sp>
    </p:spTree>
    <p:extLst>
      <p:ext uri="{BB962C8B-B14F-4D97-AF65-F5344CB8AC3E}">
        <p14:creationId xmlns:p14="http://schemas.microsoft.com/office/powerpoint/2010/main" val="2299231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MFP | Data extracting and preprocessing  	</a:t>
            </a:r>
          </a:p>
        </p:txBody>
      </p:sp>
    </p:spTree>
    <p:extLst>
      <p:ext uri="{BB962C8B-B14F-4D97-AF65-F5344CB8AC3E}">
        <p14:creationId xmlns:p14="http://schemas.microsoft.com/office/powerpoint/2010/main" val="738239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MFP | Data extracting and preprocessing  	</a:t>
            </a:r>
          </a:p>
        </p:txBody>
      </p:sp>
      <p:sp>
        <p:nvSpPr>
          <p:cNvPr id="3" name="TextBox 2">
            <a:extLst>
              <a:ext uri="{FF2B5EF4-FFF2-40B4-BE49-F238E27FC236}">
                <a16:creationId xmlns:a16="http://schemas.microsoft.com/office/drawing/2014/main" id="{72FD3AEA-66E0-F571-B752-A1A4CD0D2B32}"/>
              </a:ext>
            </a:extLst>
          </p:cNvPr>
          <p:cNvSpPr txBox="1"/>
          <p:nvPr/>
        </p:nvSpPr>
        <p:spPr>
          <a:xfrm>
            <a:off x="363682" y="1122218"/>
            <a:ext cx="4746428" cy="2031325"/>
          </a:xfrm>
          <a:prstGeom prst="rect">
            <a:avLst/>
          </a:prstGeom>
          <a:noFill/>
        </p:spPr>
        <p:txBody>
          <a:bodyPr wrap="none" rtlCol="0">
            <a:spAutoFit/>
          </a:bodyPr>
          <a:lstStyle/>
          <a:p>
            <a:pPr marL="285750" indent="-285750">
              <a:buFont typeface="Wingdings" pitchFamily="2" charset="2"/>
              <a:buChar char="Ø"/>
            </a:pPr>
            <a:r>
              <a:rPr lang="en-US" dirty="0"/>
              <a:t>Collecting No Trip data</a:t>
            </a:r>
          </a:p>
          <a:p>
            <a:pPr marL="742950" lvl="1" indent="-285750">
              <a:buFont typeface="Arial" panose="020B0604020202020204" pitchFamily="34" charset="0"/>
              <a:buChar char="•"/>
            </a:pPr>
            <a:r>
              <a:rPr lang="en-US" dirty="0"/>
              <a:t>Schedule </a:t>
            </a:r>
          </a:p>
          <a:p>
            <a:pPr marL="742950" lvl="1" indent="-285750">
              <a:buFont typeface="Arial" panose="020B0604020202020204" pitchFamily="34" charset="0"/>
              <a:buChar char="•"/>
            </a:pPr>
            <a:r>
              <a:rPr lang="en-US" dirty="0"/>
              <a:t>Simi random </a:t>
            </a:r>
          </a:p>
          <a:p>
            <a:pPr marL="742950" lvl="1" indent="-285750">
              <a:buFont typeface="Arial" panose="020B0604020202020204" pitchFamily="34" charset="0"/>
              <a:buChar char="•"/>
            </a:pPr>
            <a:r>
              <a:rPr lang="en-US" dirty="0"/>
              <a:t># of trip events in each year / 4 quarters </a:t>
            </a:r>
          </a:p>
          <a:p>
            <a:pPr marL="742950" lvl="1" indent="-285750">
              <a:buFont typeface="Arial" panose="020B0604020202020204" pitchFamily="34" charset="0"/>
              <a:buChar char="•"/>
            </a:pPr>
            <a:r>
              <a:rPr lang="en-US" dirty="0"/>
              <a:t>In each quarter we select randomly</a:t>
            </a:r>
          </a:p>
          <a:p>
            <a:endParaRPr lang="en-US" dirty="0"/>
          </a:p>
          <a:p>
            <a:pPr marL="800100" lvl="1" indent="-342900">
              <a:buFont typeface="+mj-lt"/>
              <a:buAutoNum type="arabicPeriod"/>
            </a:pPr>
            <a:endParaRPr lang="en-US" dirty="0"/>
          </a:p>
        </p:txBody>
      </p:sp>
    </p:spTree>
    <p:extLst>
      <p:ext uri="{BB962C8B-B14F-4D97-AF65-F5344CB8AC3E}">
        <p14:creationId xmlns:p14="http://schemas.microsoft.com/office/powerpoint/2010/main" val="2375519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a:extLst>
              <a:ext uri="{FF2B5EF4-FFF2-40B4-BE49-F238E27FC236}">
                <a16:creationId xmlns:a16="http://schemas.microsoft.com/office/drawing/2014/main" id="{DD9426E5-8667-4BA8-8F9E-38A0F3B39FB8}"/>
              </a:ext>
            </a:extLst>
          </p:cNvPr>
          <p:cNvSpPr/>
          <p:nvPr/>
        </p:nvSpPr>
        <p:spPr>
          <a:xfrm>
            <a:off x="9236" y="27035"/>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30" name="Picture 2" descr="PSUT Portal">
            <a:extLst>
              <a:ext uri="{FF2B5EF4-FFF2-40B4-BE49-F238E27FC236}">
                <a16:creationId xmlns:a16="http://schemas.microsoft.com/office/drawing/2014/main" id="{06F95888-68AB-FA26-7BAD-8F1D8B5FC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66AB6C2-F04B-342D-C9A3-AE65E5ABA893}"/>
              </a:ext>
            </a:extLst>
          </p:cNvPr>
          <p:cNvSpPr txBox="1"/>
          <p:nvPr/>
        </p:nvSpPr>
        <p:spPr>
          <a:xfrm>
            <a:off x="119969" y="235920"/>
            <a:ext cx="10049267" cy="369332"/>
          </a:xfrm>
          <a:prstGeom prst="rect">
            <a:avLst/>
          </a:prstGeom>
          <a:noFill/>
        </p:spPr>
        <p:txBody>
          <a:bodyPr wrap="square" rtlCol="0">
            <a:spAutoFit/>
          </a:bodyPr>
          <a:lstStyle/>
          <a:p>
            <a:r>
              <a:rPr lang="en-US" sz="1800" dirty="0">
                <a:solidFill>
                  <a:srgbClr val="002060"/>
                </a:solidFill>
              </a:rPr>
              <a:t>Thanks</a:t>
            </a:r>
            <a:endParaRPr lang="en-JO" sz="1800">
              <a:solidFill>
                <a:srgbClr val="002060"/>
              </a:solidFill>
            </a:endParaRPr>
          </a:p>
        </p:txBody>
      </p:sp>
      <p:sp>
        <p:nvSpPr>
          <p:cNvPr id="2" name="TextBox 1">
            <a:extLst>
              <a:ext uri="{FF2B5EF4-FFF2-40B4-BE49-F238E27FC236}">
                <a16:creationId xmlns:a16="http://schemas.microsoft.com/office/drawing/2014/main" id="{44FA7332-A915-EFDA-4308-2F6149C81434}"/>
              </a:ext>
            </a:extLst>
          </p:cNvPr>
          <p:cNvSpPr txBox="1"/>
          <p:nvPr/>
        </p:nvSpPr>
        <p:spPr>
          <a:xfrm>
            <a:off x="223549" y="3004120"/>
            <a:ext cx="11820287" cy="830997"/>
          </a:xfrm>
          <a:prstGeom prst="rect">
            <a:avLst/>
          </a:prstGeom>
          <a:noFill/>
        </p:spPr>
        <p:txBody>
          <a:bodyPr wrap="square" rtlCol="0">
            <a:spAutoFit/>
          </a:bodyPr>
          <a:lstStyle/>
          <a:p>
            <a:pPr algn="ctr"/>
            <a:r>
              <a:rPr lang="en-JO" sz="4800" spc="600" dirty="0"/>
              <a:t>Thanks </a:t>
            </a:r>
          </a:p>
        </p:txBody>
      </p:sp>
      <p:sp>
        <p:nvSpPr>
          <p:cNvPr id="3" name="TextBox 2">
            <a:extLst>
              <a:ext uri="{FF2B5EF4-FFF2-40B4-BE49-F238E27FC236}">
                <a16:creationId xmlns:a16="http://schemas.microsoft.com/office/drawing/2014/main" id="{8666CFFC-DFCF-7237-F6D8-43478438B507}"/>
              </a:ext>
            </a:extLst>
          </p:cNvPr>
          <p:cNvSpPr txBox="1"/>
          <p:nvPr/>
        </p:nvSpPr>
        <p:spPr>
          <a:xfrm>
            <a:off x="450575" y="5848297"/>
            <a:ext cx="1614866" cy="369332"/>
          </a:xfrm>
          <a:prstGeom prst="rect">
            <a:avLst/>
          </a:prstGeom>
          <a:noFill/>
        </p:spPr>
        <p:txBody>
          <a:bodyPr wrap="none" rtlCol="0">
            <a:spAutoFit/>
          </a:bodyPr>
          <a:lstStyle/>
          <a:p>
            <a:r>
              <a:rPr lang="en-JO" b="1"/>
              <a:t>Mustafa Alzubi</a:t>
            </a:r>
            <a:endParaRPr lang="en-JO" b="1" dirty="0"/>
          </a:p>
        </p:txBody>
      </p:sp>
    </p:spTree>
    <p:extLst>
      <p:ext uri="{BB962C8B-B14F-4D97-AF65-F5344CB8AC3E}">
        <p14:creationId xmlns:p14="http://schemas.microsoft.com/office/powerpoint/2010/main" val="19891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AD8BFF7D-D3DE-9A22-E16A-6968F41B0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73" y="13191"/>
            <a:ext cx="571158" cy="716855"/>
          </a:xfrm>
          <a:prstGeom prst="rect">
            <a:avLst/>
          </a:prstGeom>
        </p:spPr>
      </p:pic>
      <p:pic>
        <p:nvPicPr>
          <p:cNvPr id="2" name="Picture 1">
            <a:extLst>
              <a:ext uri="{FF2B5EF4-FFF2-40B4-BE49-F238E27FC236}">
                <a16:creationId xmlns:a16="http://schemas.microsoft.com/office/drawing/2014/main" id="{230ABC81-156D-09F3-EA5E-133430432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73" y="990355"/>
            <a:ext cx="7409932" cy="5402504"/>
          </a:xfrm>
          <a:prstGeom prst="rect">
            <a:avLst/>
          </a:prstGeom>
        </p:spPr>
      </p:pic>
      <p:pic>
        <p:nvPicPr>
          <p:cNvPr id="3" name="Picture 2">
            <a:extLst>
              <a:ext uri="{FF2B5EF4-FFF2-40B4-BE49-F238E27FC236}">
                <a16:creationId xmlns:a16="http://schemas.microsoft.com/office/drawing/2014/main" id="{EEDDC8C4-508B-A186-A6B0-FEFABA2B20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9344" y="958462"/>
            <a:ext cx="3911543" cy="2607695"/>
          </a:xfrm>
          <a:prstGeom prst="rect">
            <a:avLst/>
          </a:prstGeom>
        </p:spPr>
      </p:pic>
      <p:pic>
        <p:nvPicPr>
          <p:cNvPr id="7" name="Picture 6">
            <a:extLst>
              <a:ext uri="{FF2B5EF4-FFF2-40B4-BE49-F238E27FC236}">
                <a16:creationId xmlns:a16="http://schemas.microsoft.com/office/drawing/2014/main" id="{C5EFD650-018C-F8EF-5AE5-96956D2527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9344" y="3764205"/>
            <a:ext cx="3911543" cy="2607695"/>
          </a:xfrm>
          <a:prstGeom prst="rect">
            <a:avLst/>
          </a:prstGeom>
        </p:spPr>
      </p:pic>
      <p:sp>
        <p:nvSpPr>
          <p:cNvPr id="8" name="Oval 7">
            <a:extLst>
              <a:ext uri="{FF2B5EF4-FFF2-40B4-BE49-F238E27FC236}">
                <a16:creationId xmlns:a16="http://schemas.microsoft.com/office/drawing/2014/main" id="{841809FD-3994-9BFC-7CAB-AA3340C95925}"/>
              </a:ext>
            </a:extLst>
          </p:cNvPr>
          <p:cNvSpPr/>
          <p:nvPr/>
        </p:nvSpPr>
        <p:spPr>
          <a:xfrm>
            <a:off x="2625633" y="3756921"/>
            <a:ext cx="65315" cy="45719"/>
          </a:xfrm>
          <a:prstGeom prst="ellipse">
            <a:avLst/>
          </a:prstGeom>
          <a:solidFill>
            <a:srgbClr val="FF0000"/>
          </a:solidFill>
          <a:effectLst>
            <a:glow rad="49432">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O"/>
          </a:p>
        </p:txBody>
      </p:sp>
      <p:sp>
        <p:nvSpPr>
          <p:cNvPr id="16" name="Oval 15">
            <a:extLst>
              <a:ext uri="{FF2B5EF4-FFF2-40B4-BE49-F238E27FC236}">
                <a16:creationId xmlns:a16="http://schemas.microsoft.com/office/drawing/2014/main" id="{08A0B3EA-248D-8C58-66C5-37ECE4DF546D}"/>
              </a:ext>
            </a:extLst>
          </p:cNvPr>
          <p:cNvSpPr/>
          <p:nvPr/>
        </p:nvSpPr>
        <p:spPr>
          <a:xfrm>
            <a:off x="3339737" y="2655287"/>
            <a:ext cx="36000" cy="36000"/>
          </a:xfrm>
          <a:prstGeom prst="ellipse">
            <a:avLst/>
          </a:prstGeom>
          <a:solidFill>
            <a:srgbClr val="FF0000"/>
          </a:solidFill>
          <a:effectLst>
            <a:glow rad="81822">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O"/>
          </a:p>
        </p:txBody>
      </p:sp>
      <p:pic>
        <p:nvPicPr>
          <p:cNvPr id="12" name="Picture 11" descr="SESAME_logo_Trans_White.png">
            <a:extLst>
              <a:ext uri="{FF2B5EF4-FFF2-40B4-BE49-F238E27FC236}">
                <a16:creationId xmlns:a16="http://schemas.microsoft.com/office/drawing/2014/main" id="{415FC5F7-343B-4185-5213-52F98EA4E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13" name="Rectangle 5">
            <a:extLst>
              <a:ext uri="{FF2B5EF4-FFF2-40B4-BE49-F238E27FC236}">
                <a16:creationId xmlns:a16="http://schemas.microsoft.com/office/drawing/2014/main" id="{14A8D52A-1C2C-53CA-6A6E-C2B53BDCF0D7}"/>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14" name="Picture 2" descr="PSUT Portal">
            <a:extLst>
              <a:ext uri="{FF2B5EF4-FFF2-40B4-BE49-F238E27FC236}">
                <a16:creationId xmlns:a16="http://schemas.microsoft.com/office/drawing/2014/main" id="{963B4B29-8D04-2BEB-87A9-B5B89912C3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4486399-2E35-6C49-DEF7-B4C3C055EB3E}"/>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|How it works ??	</a:t>
            </a:r>
          </a:p>
        </p:txBody>
      </p:sp>
    </p:spTree>
    <p:extLst>
      <p:ext uri="{BB962C8B-B14F-4D97-AF65-F5344CB8AC3E}">
        <p14:creationId xmlns:p14="http://schemas.microsoft.com/office/powerpoint/2010/main" val="34201596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6" presetClass="exit" presetSubtype="32" repeatCount="20000" fill="remove" grpId="0" nodeType="clickEffect">
                                  <p:stCondLst>
                                    <p:cond delay="0"/>
                                  </p:stCondLst>
                                  <p:childTnLst>
                                    <p:animEffect transition="out" filter="circle(out)">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path" presetSubtype="0" repeatCount="indefinite" accel="50000" decel="50000" fill="hold" grpId="0" nodeType="clickEffect">
                                  <p:stCondLst>
                                    <p:cond delay="0"/>
                                  </p:stCondLst>
                                  <p:endCondLst>
                                    <p:cond evt="onNext" delay="0">
                                      <p:tgtEl>
                                        <p:sldTgt/>
                                      </p:tgtEl>
                                    </p:cond>
                                  </p:endCondLst>
                                  <p:childTnLst>
                                    <p:animMotion origin="layout" path="M 0.00391 0.12547 C 0.02513 0.12547 0.04258 0.09399 0.04258 0.0551 C 0.04258 0.01575 0.02513 -0.01597 0.00391 -0.01597 C -0.01745 -0.01597 -0.03463 0.01575 -0.03463 0.0551 C -0.03463 0.09399 -0.01745 0.12547 0.00391 0.12547 Z " pathEditMode="relative" rAng="0" ptsTypes="AAAAA">
                                      <p:cBhvr>
                                        <p:cTn id="12" dur="2000" fill="hold"/>
                                        <p:tgtEl>
                                          <p:spTgt spid="16"/>
                                        </p:tgtEl>
                                        <p:attrNameLst>
                                          <p:attrName>ppt_x</p:attrName>
                                          <p:attrName>ppt_y</p:attrName>
                                        </p:attrNameLst>
                                      </p:cBhvr>
                                      <p:rCtr x="0" y="-7083"/>
                                    </p:animMotion>
                                  </p:childTnLst>
                                </p:cTn>
                              </p:par>
                            </p:childTnLst>
                          </p:cTn>
                        </p:par>
                      </p:childTnLst>
                    </p:cTn>
                  </p:par>
                </p:childTnLst>
              </p:cTn>
              <p:nextCondLst>
                <p:cond evt="onClick" delay="0">
                  <p:tgtEl>
                    <p:spTgt spid="7"/>
                  </p:tgtEl>
                </p:cond>
              </p:nextCondLst>
            </p:seq>
          </p:childTnLst>
        </p:cTn>
      </p:par>
    </p:tnLst>
    <p:bldLst>
      <p:bldP spid="8"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ABC81-156D-09F3-EA5E-133430432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73" y="990355"/>
            <a:ext cx="7411435" cy="5403600"/>
          </a:xfrm>
          <a:prstGeom prst="rect">
            <a:avLst/>
          </a:prstGeom>
        </p:spPr>
      </p:pic>
      <p:sp>
        <p:nvSpPr>
          <p:cNvPr id="16" name="Oval 15">
            <a:extLst>
              <a:ext uri="{FF2B5EF4-FFF2-40B4-BE49-F238E27FC236}">
                <a16:creationId xmlns:a16="http://schemas.microsoft.com/office/drawing/2014/main" id="{08A0B3EA-248D-8C58-66C5-37ECE4DF546D}"/>
              </a:ext>
            </a:extLst>
          </p:cNvPr>
          <p:cNvSpPr/>
          <p:nvPr/>
        </p:nvSpPr>
        <p:spPr>
          <a:xfrm>
            <a:off x="4045132" y="1989081"/>
            <a:ext cx="36000" cy="36000"/>
          </a:xfrm>
          <a:prstGeom prst="ellipse">
            <a:avLst/>
          </a:prstGeom>
          <a:solidFill>
            <a:srgbClr val="FF0000"/>
          </a:solidFill>
          <a:effectLst>
            <a:glow rad="81822">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O"/>
          </a:p>
        </p:txBody>
      </p:sp>
      <p:pic>
        <p:nvPicPr>
          <p:cNvPr id="9" name="Picture 8">
            <a:extLst>
              <a:ext uri="{FF2B5EF4-FFF2-40B4-BE49-F238E27FC236}">
                <a16:creationId xmlns:a16="http://schemas.microsoft.com/office/drawing/2014/main" id="{901F5421-6F30-4C14-B0E7-B25B810EE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393" y="872789"/>
            <a:ext cx="4242871" cy="1591637"/>
          </a:xfrm>
          <a:prstGeom prst="rect">
            <a:avLst/>
          </a:prstGeom>
        </p:spPr>
      </p:pic>
      <p:pic>
        <p:nvPicPr>
          <p:cNvPr id="10" name="Picture 2" descr="What is a synchrotron?">
            <a:extLst>
              <a:ext uri="{FF2B5EF4-FFF2-40B4-BE49-F238E27FC236}">
                <a16:creationId xmlns:a16="http://schemas.microsoft.com/office/drawing/2014/main" id="{219D150A-7B0B-531E-5C69-AA5794F6E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7645" y="2533157"/>
            <a:ext cx="4130711" cy="320659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9112BFA7-2391-DEA6-AAC0-AAF30D2B9FEE}"/>
              </a:ext>
            </a:extLst>
          </p:cNvPr>
          <p:cNvSpPr/>
          <p:nvPr/>
        </p:nvSpPr>
        <p:spPr>
          <a:xfrm>
            <a:off x="4882608" y="1866803"/>
            <a:ext cx="36000" cy="36000"/>
          </a:xfrm>
          <a:prstGeom prst="ellipse">
            <a:avLst/>
          </a:prstGeom>
          <a:solidFill>
            <a:srgbClr val="00B0F0"/>
          </a:solidFill>
          <a:effectLst>
            <a:glow rad="81822">
              <a:srgbClr val="0070C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O"/>
          </a:p>
        </p:txBody>
      </p:sp>
      <p:pic>
        <p:nvPicPr>
          <p:cNvPr id="18" name="Picture 10" descr="Main structure of quadrupole magnet | Download Scientific Diagram">
            <a:extLst>
              <a:ext uri="{FF2B5EF4-FFF2-40B4-BE49-F238E27FC236}">
                <a16:creationId xmlns:a16="http://schemas.microsoft.com/office/drawing/2014/main" id="{1FB63449-FF3F-62AB-2986-624E1B29B5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1219" y="5312914"/>
            <a:ext cx="1452507" cy="99112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Sextupole magnet - Wikipedia">
            <a:extLst>
              <a:ext uri="{FF2B5EF4-FFF2-40B4-BE49-F238E27FC236}">
                <a16:creationId xmlns:a16="http://schemas.microsoft.com/office/drawing/2014/main" id="{ED356381-2A3A-4741-3DA3-6344FE077D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7645" y="4916555"/>
            <a:ext cx="1108050" cy="147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SAME_logo_Trans_White.png">
            <a:extLst>
              <a:ext uri="{FF2B5EF4-FFF2-40B4-BE49-F238E27FC236}">
                <a16:creationId xmlns:a16="http://schemas.microsoft.com/office/drawing/2014/main" id="{F22AE5F6-A468-441E-A2E4-4DD5C9CF13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7" name="Rectangle 5">
            <a:extLst>
              <a:ext uri="{FF2B5EF4-FFF2-40B4-BE49-F238E27FC236}">
                <a16:creationId xmlns:a16="http://schemas.microsoft.com/office/drawing/2014/main" id="{5CCB3EC1-48E3-D05B-202C-5D0C3B2EFB2D}"/>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6AD9A4D6-616F-3773-419C-E0BB02CF25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AC83825-1858-4143-A77B-69AD47A24733}"/>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|How it works??	</a:t>
            </a:r>
          </a:p>
        </p:txBody>
      </p:sp>
    </p:spTree>
    <p:extLst>
      <p:ext uri="{BB962C8B-B14F-4D97-AF65-F5344CB8AC3E}">
        <p14:creationId xmlns:p14="http://schemas.microsoft.com/office/powerpoint/2010/main" val="2477398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path" presetSubtype="0" repeatCount="indefinite" accel="50000" decel="50000" fill="hold" grpId="0" nodeType="clickEffect">
                                  <p:stCondLst>
                                    <p:cond delay="0"/>
                                  </p:stCondLst>
                                  <p:endCondLst>
                                    <p:cond evt="onNext" delay="0">
                                      <p:tgtEl>
                                        <p:sldTgt/>
                                      </p:tgtEl>
                                    </p:cond>
                                  </p:endCondLst>
                                  <p:childTnLst>
                                    <p:animMotion origin="layout" path="M 0.00729 0.5875 C 0.10065 0.5875 0.17774 0.45764 0.17774 0.29769 C 0.17774 0.13588 0.10065 0.00648 0.00729 0.00648 C -0.08606 0.00648 -0.16106 0.13588 -0.16106 0.29769 C -0.16106 0.45764 -0.08606 0.5875 0.00729 0.5875 Z " pathEditMode="relative" rAng="0" ptsTypes="AAAAA">
                                      <p:cBhvr>
                                        <p:cTn id="6" dur="2000" fill="hold"/>
                                        <p:tgtEl>
                                          <p:spTgt spid="16"/>
                                        </p:tgtEl>
                                        <p:attrNameLst>
                                          <p:attrName>ppt_x</p:attrName>
                                          <p:attrName>ppt_y</p:attrName>
                                        </p:attrNameLst>
                                      </p:cBhvr>
                                      <p:rCtr x="104" y="-29051"/>
                                    </p:animMotion>
                                  </p:childTnLst>
                                </p:cTn>
                              </p:par>
                              <p:par>
                                <p:cTn id="7" presetID="0" presetClass="path" presetSubtype="0" repeatCount="indefinite" accel="50000" decel="50000" fill="hold" grpId="0" nodeType="withEffect">
                                  <p:stCondLst>
                                    <p:cond delay="0"/>
                                  </p:stCondLst>
                                  <p:endCondLst>
                                    <p:cond evt="onNext" delay="0">
                                      <p:tgtEl>
                                        <p:sldTgt/>
                                      </p:tgtEl>
                                    </p:cond>
                                  </p:endCondLst>
                                  <p:childTnLst>
                                    <p:animMotion origin="layout" path="M -3.125E-6 1.48148E-6 L -0.10729 -0.09861 " pathEditMode="relative" rAng="0" ptsTypes="AA">
                                      <p:cBhvr>
                                        <p:cTn id="8" dur="2000" fill="hold"/>
                                        <p:tgtEl>
                                          <p:spTgt spid="11"/>
                                        </p:tgtEl>
                                        <p:attrNameLst>
                                          <p:attrName>ppt_x</p:attrName>
                                          <p:attrName>ppt_y</p:attrName>
                                        </p:attrNameLst>
                                      </p:cBhvr>
                                      <p:rCtr x="-5365" y="-4931"/>
                                    </p:animMotion>
                                  </p:childTnLst>
                                </p:cTn>
                              </p:par>
                            </p:childTnLst>
                          </p:cTn>
                        </p:par>
                      </p:childTnLst>
                    </p:cTn>
                  </p:par>
                </p:childTnLst>
              </p:cTn>
              <p:nextCondLst>
                <p:cond evt="onClick" delay="0">
                  <p:tgtEl>
                    <p:spTgt spid="9"/>
                  </p:tgtEl>
                </p:cond>
              </p:nextCondLst>
            </p:seq>
          </p:childTnLst>
        </p:cTn>
      </p:par>
    </p:tnLst>
    <p:bldLst>
      <p:bldP spid="16"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6F667AD-7DAA-7F1C-6E6E-B037AD0F35EA}"/>
              </a:ext>
            </a:extLst>
          </p:cNvPr>
          <p:cNvGraphicFramePr>
            <a:graphicFrameLocks noGrp="1"/>
          </p:cNvGraphicFramePr>
          <p:nvPr/>
        </p:nvGraphicFramePr>
        <p:xfrm>
          <a:off x="791972" y="1308573"/>
          <a:ext cx="10515599" cy="4530521"/>
        </p:xfrm>
        <a:graphic>
          <a:graphicData uri="http://schemas.openxmlformats.org/drawingml/2006/table">
            <a:tbl>
              <a:tblPr firstRow="1" firstCol="1" bandRow="1">
                <a:tableStyleId>{93296810-A885-4BE3-A3E7-6D5BEEA58F35}</a:tableStyleId>
              </a:tblPr>
              <a:tblGrid>
                <a:gridCol w="792657">
                  <a:extLst>
                    <a:ext uri="{9D8B030D-6E8A-4147-A177-3AD203B41FA5}">
                      <a16:colId xmlns:a16="http://schemas.microsoft.com/office/drawing/2014/main" val="785575090"/>
                    </a:ext>
                  </a:extLst>
                </a:gridCol>
                <a:gridCol w="4904864">
                  <a:extLst>
                    <a:ext uri="{9D8B030D-6E8A-4147-A177-3AD203B41FA5}">
                      <a16:colId xmlns:a16="http://schemas.microsoft.com/office/drawing/2014/main" val="1329644763"/>
                    </a:ext>
                  </a:extLst>
                </a:gridCol>
                <a:gridCol w="1193044">
                  <a:extLst>
                    <a:ext uri="{9D8B030D-6E8A-4147-A177-3AD203B41FA5}">
                      <a16:colId xmlns:a16="http://schemas.microsoft.com/office/drawing/2014/main" val="4247016727"/>
                    </a:ext>
                  </a:extLst>
                </a:gridCol>
                <a:gridCol w="1812517">
                  <a:extLst>
                    <a:ext uri="{9D8B030D-6E8A-4147-A177-3AD203B41FA5}">
                      <a16:colId xmlns:a16="http://schemas.microsoft.com/office/drawing/2014/main" val="1270543003"/>
                    </a:ext>
                  </a:extLst>
                </a:gridCol>
                <a:gridCol w="1812517">
                  <a:extLst>
                    <a:ext uri="{9D8B030D-6E8A-4147-A177-3AD203B41FA5}">
                      <a16:colId xmlns:a16="http://schemas.microsoft.com/office/drawing/2014/main" val="770960728"/>
                    </a:ext>
                  </a:extLst>
                </a:gridCol>
              </a:tblGrid>
              <a:tr h="460734">
                <a:tc>
                  <a:txBody>
                    <a:bodyPr/>
                    <a:lstStyle/>
                    <a:p>
                      <a:pPr marL="13970">
                        <a:lnSpc>
                          <a:spcPct val="107000"/>
                        </a:lnSpc>
                        <a:spcAft>
                          <a:spcPts val="800"/>
                        </a:spcAft>
                      </a:pPr>
                      <a:r>
                        <a:rPr lang="en-JO" sz="1600" dirty="0">
                          <a:effectLst/>
                        </a:rPr>
                        <a:t>No</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F0"/>
                    </a:solidFill>
                  </a:tcPr>
                </a:tc>
                <a:tc>
                  <a:txBody>
                    <a:bodyPr/>
                    <a:lstStyle/>
                    <a:p>
                      <a:pPr marL="14605">
                        <a:lnSpc>
                          <a:spcPct val="107000"/>
                        </a:lnSpc>
                        <a:spcAft>
                          <a:spcPts val="800"/>
                        </a:spcAft>
                      </a:pPr>
                      <a:r>
                        <a:rPr lang="en-JO" sz="1600" dirty="0">
                          <a:effectLst/>
                        </a:rPr>
                        <a:t>Beamline</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F0"/>
                    </a:solidFill>
                  </a:tcPr>
                </a:tc>
                <a:tc>
                  <a:txBody>
                    <a:bodyPr/>
                    <a:lstStyle/>
                    <a:p>
                      <a:pPr marL="17780">
                        <a:lnSpc>
                          <a:spcPct val="107000"/>
                        </a:lnSpc>
                        <a:spcAft>
                          <a:spcPts val="800"/>
                        </a:spcAft>
                      </a:pPr>
                      <a:r>
                        <a:rPr lang="en-JO" sz="1600" dirty="0">
                          <a:effectLst/>
                        </a:rPr>
                        <a:t>Energy Range</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F0"/>
                    </a:solidFill>
                  </a:tcPr>
                </a:tc>
                <a:tc>
                  <a:txBody>
                    <a:bodyPr/>
                    <a:lstStyle/>
                    <a:p>
                      <a:pPr marL="19050">
                        <a:lnSpc>
                          <a:spcPct val="107000"/>
                        </a:lnSpc>
                        <a:spcAft>
                          <a:spcPts val="800"/>
                        </a:spcAft>
                      </a:pPr>
                      <a:r>
                        <a:rPr lang="en-JO" sz="1600" dirty="0">
                          <a:effectLst/>
                        </a:rPr>
                        <a:t>Source Type</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F0"/>
                    </a:solidFill>
                  </a:tcPr>
                </a:tc>
                <a:tc>
                  <a:txBody>
                    <a:bodyPr/>
                    <a:lstStyle/>
                    <a:p>
                      <a:pPr marL="19050">
                        <a:lnSpc>
                          <a:spcPct val="107000"/>
                        </a:lnSpc>
                        <a:spcAft>
                          <a:spcPts val="800"/>
                        </a:spcAft>
                      </a:pPr>
                      <a:r>
                        <a:rPr lang="en-JO" sz="1600" b="1" kern="1200" dirty="0">
                          <a:solidFill>
                            <a:schemeClr val="lt1"/>
                          </a:solidFill>
                          <a:effectLst/>
                          <a:latin typeface="+mn-lt"/>
                          <a:ea typeface="+mn-ea"/>
                          <a:cs typeface="+mn-cs"/>
                        </a:rPr>
                        <a:t>Status</a:t>
                      </a:r>
                    </a:p>
                  </a:txBody>
                  <a:tcPr marL="66996" marR="63152" marT="37342" marB="0">
                    <a:solidFill>
                      <a:srgbClr val="00B0F0"/>
                    </a:solidFill>
                  </a:tcPr>
                </a:tc>
                <a:extLst>
                  <a:ext uri="{0D108BD9-81ED-4DB2-BD59-A6C34878D82A}">
                    <a16:rowId xmlns:a16="http://schemas.microsoft.com/office/drawing/2014/main" val="3726333914"/>
                  </a:ext>
                </a:extLst>
              </a:tr>
              <a:tr h="460734">
                <a:tc>
                  <a:txBody>
                    <a:bodyPr/>
                    <a:lstStyle/>
                    <a:p>
                      <a:pPr marL="13970">
                        <a:lnSpc>
                          <a:spcPct val="107000"/>
                        </a:lnSpc>
                        <a:spcAft>
                          <a:spcPts val="800"/>
                        </a:spcAft>
                      </a:pPr>
                      <a:r>
                        <a:rPr lang="en-JO" sz="1600" dirty="0">
                          <a:effectLst/>
                        </a:rPr>
                        <a:t>BM02</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50"/>
                    </a:solidFill>
                  </a:tcPr>
                </a:tc>
                <a:tc>
                  <a:txBody>
                    <a:bodyPr/>
                    <a:lstStyle/>
                    <a:p>
                      <a:pPr marL="14605">
                        <a:lnSpc>
                          <a:spcPct val="107000"/>
                        </a:lnSpc>
                        <a:spcAft>
                          <a:spcPts val="800"/>
                        </a:spcAft>
                      </a:pPr>
                      <a:r>
                        <a:rPr lang="en-JO" sz="1600" dirty="0">
                          <a:effectLst/>
                        </a:rPr>
                        <a:t>IR (Infrared) spectromicroscopy</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7780">
                        <a:lnSpc>
                          <a:spcPct val="107000"/>
                        </a:lnSpc>
                        <a:spcAft>
                          <a:spcPts val="800"/>
                        </a:spcAft>
                      </a:pPr>
                      <a:r>
                        <a:rPr lang="en-JO" sz="1600">
                          <a:effectLst/>
                        </a:rPr>
                        <a:t>0.001-3 eV</a:t>
                      </a:r>
                      <a:endParaRPr lang="en-JO" sz="10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9050">
                        <a:lnSpc>
                          <a:spcPct val="107000"/>
                        </a:lnSpc>
                        <a:spcAft>
                          <a:spcPts val="800"/>
                        </a:spcAft>
                      </a:pPr>
                      <a:r>
                        <a:rPr lang="en-JO" sz="1600" dirty="0">
                          <a:effectLst/>
                        </a:rPr>
                        <a:t>Bending Magnet</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rowSpan="3">
                  <a:txBody>
                    <a:bodyPr/>
                    <a:lstStyle/>
                    <a:p>
                      <a:pPr marL="19050" algn="ctr">
                        <a:lnSpc>
                          <a:spcPct val="107000"/>
                        </a:lnSpc>
                        <a:spcAft>
                          <a:spcPts val="800"/>
                        </a:spcAft>
                      </a:pPr>
                      <a:r>
                        <a:rPr lang="en-JO" sz="1600" kern="1200" dirty="0">
                          <a:solidFill>
                            <a:schemeClr val="dk1"/>
                          </a:solidFill>
                          <a:effectLst/>
                          <a:latin typeface="+mn-lt"/>
                          <a:ea typeface="+mn-ea"/>
                          <a:cs typeface="+mn-cs"/>
                        </a:rPr>
                        <a:t>Serving users </a:t>
                      </a:r>
                    </a:p>
                  </a:txBody>
                  <a:tcPr marL="66996" marR="63152" marT="37342" marB="0" anchor="ctr">
                    <a:solidFill>
                      <a:schemeClr val="accent5">
                        <a:lumMod val="20000"/>
                        <a:lumOff val="80000"/>
                      </a:schemeClr>
                    </a:solidFill>
                  </a:tcPr>
                </a:tc>
                <a:extLst>
                  <a:ext uri="{0D108BD9-81ED-4DB2-BD59-A6C34878D82A}">
                    <a16:rowId xmlns:a16="http://schemas.microsoft.com/office/drawing/2014/main" val="1207151370"/>
                  </a:ext>
                </a:extLst>
              </a:tr>
              <a:tr h="491761">
                <a:tc>
                  <a:txBody>
                    <a:bodyPr/>
                    <a:lstStyle/>
                    <a:p>
                      <a:pPr marL="13970">
                        <a:lnSpc>
                          <a:spcPct val="107000"/>
                        </a:lnSpc>
                        <a:spcAft>
                          <a:spcPts val="800"/>
                        </a:spcAft>
                      </a:pPr>
                      <a:r>
                        <a:rPr lang="en-JO" sz="1600" dirty="0">
                          <a:effectLst/>
                        </a:rPr>
                        <a:t>BM08</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50"/>
                    </a:solidFill>
                  </a:tcPr>
                </a:tc>
                <a:tc>
                  <a:txBody>
                    <a:bodyPr/>
                    <a:lstStyle/>
                    <a:p>
                      <a:pPr marL="14605">
                        <a:lnSpc>
                          <a:spcPct val="107000"/>
                        </a:lnSpc>
                        <a:spcAft>
                          <a:spcPts val="800"/>
                        </a:spcAft>
                      </a:pPr>
                      <a:r>
                        <a:rPr lang="en-JO" sz="1600" dirty="0">
                          <a:effectLst/>
                        </a:rPr>
                        <a:t>XAFS/XRF (X-ray Absorption Fine Structure/X-ray Fluorescence) spectroscopy</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7780">
                        <a:lnSpc>
                          <a:spcPct val="107000"/>
                        </a:lnSpc>
                        <a:spcAft>
                          <a:spcPts val="800"/>
                        </a:spcAft>
                      </a:pPr>
                      <a:r>
                        <a:rPr lang="en-JO" sz="1600">
                          <a:effectLst/>
                        </a:rPr>
                        <a:t>4.5-30 keV</a:t>
                      </a:r>
                      <a:endParaRPr lang="en-JO" sz="10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9050">
                        <a:lnSpc>
                          <a:spcPct val="107000"/>
                        </a:lnSpc>
                        <a:spcAft>
                          <a:spcPts val="800"/>
                        </a:spcAft>
                      </a:pPr>
                      <a:r>
                        <a:rPr lang="en-JO" sz="1600">
                          <a:effectLst/>
                        </a:rPr>
                        <a:t>Bending Magnet</a:t>
                      </a:r>
                      <a:endParaRPr lang="en-JO" sz="10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vMerge="1">
                  <a:txBody>
                    <a:bodyPr/>
                    <a:lstStyle/>
                    <a:p>
                      <a:pPr marL="19050">
                        <a:lnSpc>
                          <a:spcPct val="107000"/>
                        </a:lnSpc>
                        <a:spcAft>
                          <a:spcPts val="800"/>
                        </a:spcAft>
                      </a:pP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extLst>
                  <a:ext uri="{0D108BD9-81ED-4DB2-BD59-A6C34878D82A}">
                    <a16:rowId xmlns:a16="http://schemas.microsoft.com/office/drawing/2014/main" val="3619147003"/>
                  </a:ext>
                </a:extLst>
              </a:tr>
              <a:tr h="492449">
                <a:tc>
                  <a:txBody>
                    <a:bodyPr/>
                    <a:lstStyle/>
                    <a:p>
                      <a:pPr marL="13970">
                        <a:lnSpc>
                          <a:spcPct val="107000"/>
                        </a:lnSpc>
                        <a:spcAft>
                          <a:spcPts val="800"/>
                        </a:spcAft>
                      </a:pPr>
                      <a:r>
                        <a:rPr lang="en-JO" sz="1600" dirty="0">
                          <a:effectLst/>
                        </a:rPr>
                        <a:t>ID09</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50"/>
                    </a:solidFill>
                  </a:tcPr>
                </a:tc>
                <a:tc>
                  <a:txBody>
                    <a:bodyPr/>
                    <a:lstStyle/>
                    <a:p>
                      <a:pPr marL="14605">
                        <a:lnSpc>
                          <a:spcPct val="107000"/>
                        </a:lnSpc>
                        <a:spcAft>
                          <a:spcPts val="800"/>
                        </a:spcAft>
                      </a:pPr>
                      <a:r>
                        <a:rPr lang="en-JO" sz="1600" dirty="0">
                          <a:effectLst/>
                        </a:rPr>
                        <a:t>MS (Materials Science)</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7780">
                        <a:lnSpc>
                          <a:spcPct val="107000"/>
                        </a:lnSpc>
                        <a:spcAft>
                          <a:spcPts val="800"/>
                        </a:spcAft>
                      </a:pPr>
                      <a:r>
                        <a:rPr lang="en-JO" sz="1600" dirty="0">
                          <a:effectLst/>
                        </a:rPr>
                        <a:t>5-25 keV</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9050">
                        <a:lnSpc>
                          <a:spcPct val="107000"/>
                        </a:lnSpc>
                        <a:spcAft>
                          <a:spcPts val="800"/>
                        </a:spcAft>
                      </a:pPr>
                      <a:r>
                        <a:rPr lang="en-JO" sz="1600" dirty="0">
                          <a:effectLst/>
                        </a:rPr>
                        <a:t>MPW</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vMerge="1">
                  <a:txBody>
                    <a:bodyPr/>
                    <a:lstStyle/>
                    <a:p>
                      <a:pPr marL="19050">
                        <a:lnSpc>
                          <a:spcPct val="107000"/>
                        </a:lnSpc>
                        <a:spcAft>
                          <a:spcPts val="800"/>
                        </a:spcAft>
                      </a:pP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extLst>
                  <a:ext uri="{0D108BD9-81ED-4DB2-BD59-A6C34878D82A}">
                    <a16:rowId xmlns:a16="http://schemas.microsoft.com/office/drawing/2014/main" val="2201645611"/>
                  </a:ext>
                </a:extLst>
              </a:tr>
              <a:tr h="460734">
                <a:tc>
                  <a:txBody>
                    <a:bodyPr/>
                    <a:lstStyle/>
                    <a:p>
                      <a:pPr marL="13970">
                        <a:lnSpc>
                          <a:spcPct val="107000"/>
                        </a:lnSpc>
                        <a:spcAft>
                          <a:spcPts val="800"/>
                        </a:spcAft>
                      </a:pPr>
                      <a:r>
                        <a:rPr lang="en-JO" sz="1600" dirty="0">
                          <a:effectLst/>
                        </a:rPr>
                        <a:t>ID11 L</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50"/>
                    </a:solidFill>
                  </a:tcPr>
                </a:tc>
                <a:tc>
                  <a:txBody>
                    <a:bodyPr/>
                    <a:lstStyle/>
                    <a:p>
                      <a:pPr marL="14605">
                        <a:lnSpc>
                          <a:spcPct val="107000"/>
                        </a:lnSpc>
                        <a:spcAft>
                          <a:spcPts val="800"/>
                        </a:spcAft>
                      </a:pPr>
                      <a:r>
                        <a:rPr lang="en-JO" sz="1600" dirty="0">
                          <a:effectLst/>
                        </a:rPr>
                        <a:t>HESEB: Helmholtz-SESAME Beamline</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7780">
                        <a:lnSpc>
                          <a:spcPct val="107000"/>
                        </a:lnSpc>
                        <a:spcAft>
                          <a:spcPts val="800"/>
                        </a:spcAft>
                      </a:pPr>
                      <a:r>
                        <a:rPr lang="en-JO" sz="1600" dirty="0">
                          <a:effectLst/>
                        </a:rPr>
                        <a:t>70-1800 eV</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9050">
                        <a:lnSpc>
                          <a:spcPct val="107000"/>
                        </a:lnSpc>
                        <a:spcAft>
                          <a:spcPts val="800"/>
                        </a:spcAft>
                      </a:pPr>
                      <a:r>
                        <a:rPr lang="en-JO" sz="1600" dirty="0">
                          <a:effectLst/>
                        </a:rPr>
                        <a:t>Undulator</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9050" algn="ctr">
                        <a:lnSpc>
                          <a:spcPct val="107000"/>
                        </a:lnSpc>
                        <a:spcAft>
                          <a:spcPts val="800"/>
                        </a:spcAft>
                      </a:pPr>
                      <a:r>
                        <a:rPr lang="en-JO" sz="1600" kern="1200" dirty="0">
                          <a:solidFill>
                            <a:schemeClr val="dk1"/>
                          </a:solidFill>
                          <a:effectLst/>
                          <a:latin typeface="+mn-lt"/>
                          <a:ea typeface="+mn-ea"/>
                          <a:cs typeface="+mn-cs"/>
                        </a:rPr>
                        <a:t>Commissioned</a:t>
                      </a:r>
                    </a:p>
                  </a:txBody>
                  <a:tcPr marL="66996" marR="63152" marT="37342" marB="0" anchor="ctr">
                    <a:solidFill>
                      <a:schemeClr val="accent5">
                        <a:lumMod val="40000"/>
                        <a:lumOff val="60000"/>
                      </a:schemeClr>
                    </a:solidFill>
                  </a:tcPr>
                </a:tc>
                <a:extLst>
                  <a:ext uri="{0D108BD9-81ED-4DB2-BD59-A6C34878D82A}">
                    <a16:rowId xmlns:a16="http://schemas.microsoft.com/office/drawing/2014/main" val="2148329392"/>
                  </a:ext>
                </a:extLst>
              </a:tr>
              <a:tr h="460734">
                <a:tc>
                  <a:txBody>
                    <a:bodyPr/>
                    <a:lstStyle/>
                    <a:p>
                      <a:pPr marL="13970">
                        <a:lnSpc>
                          <a:spcPct val="107000"/>
                        </a:lnSpc>
                        <a:spcAft>
                          <a:spcPts val="800"/>
                        </a:spcAft>
                      </a:pPr>
                      <a:r>
                        <a:rPr lang="en-JO" sz="1600" dirty="0">
                          <a:effectLst/>
                        </a:rPr>
                        <a:t>ID10</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50"/>
                    </a:solidFill>
                  </a:tcPr>
                </a:tc>
                <a:tc>
                  <a:txBody>
                    <a:bodyPr/>
                    <a:lstStyle/>
                    <a:p>
                      <a:pPr marL="14605">
                        <a:lnSpc>
                          <a:spcPct val="107000"/>
                        </a:lnSpc>
                        <a:spcAft>
                          <a:spcPts val="800"/>
                        </a:spcAft>
                      </a:pPr>
                      <a:r>
                        <a:rPr lang="en-JO" sz="1600" dirty="0">
                          <a:effectLst/>
                        </a:rPr>
                        <a:t>BEATS: Beamline for Tomography at SESAME</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7780">
                        <a:lnSpc>
                          <a:spcPct val="107000"/>
                        </a:lnSpc>
                        <a:spcAft>
                          <a:spcPts val="800"/>
                        </a:spcAft>
                      </a:pPr>
                      <a:r>
                        <a:rPr lang="en-JO" sz="1600" dirty="0">
                          <a:effectLst/>
                        </a:rPr>
                        <a:t>8-50 keV</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9050">
                        <a:lnSpc>
                          <a:spcPct val="107000"/>
                        </a:lnSpc>
                        <a:spcAft>
                          <a:spcPts val="800"/>
                        </a:spcAft>
                      </a:pPr>
                      <a:r>
                        <a:rPr lang="en-JO" sz="1600" dirty="0">
                          <a:effectLst/>
                        </a:rPr>
                        <a:t>3-Pole Wiggler</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9050" algn="ctr">
                        <a:lnSpc>
                          <a:spcPct val="107000"/>
                        </a:lnSpc>
                        <a:spcAft>
                          <a:spcPts val="800"/>
                        </a:spcAft>
                      </a:pPr>
                      <a:r>
                        <a:rPr lang="en-GB" sz="1600" kern="1200" dirty="0">
                          <a:solidFill>
                            <a:schemeClr val="dk1"/>
                          </a:solidFill>
                          <a:effectLst/>
                          <a:latin typeface="+mn-lt"/>
                          <a:ea typeface="+mn-ea"/>
                          <a:cs typeface="+mn-cs"/>
                        </a:rPr>
                        <a:t>Installation</a:t>
                      </a:r>
                      <a:endParaRPr lang="en-JO" sz="1600" kern="1200" dirty="0">
                        <a:solidFill>
                          <a:schemeClr val="dk1"/>
                        </a:solidFill>
                        <a:effectLst/>
                        <a:latin typeface="+mn-lt"/>
                        <a:ea typeface="+mn-ea"/>
                        <a:cs typeface="+mn-cs"/>
                      </a:endParaRPr>
                    </a:p>
                  </a:txBody>
                  <a:tcPr marL="66996" marR="63152" marT="37342" marB="0" anchor="ctr">
                    <a:solidFill>
                      <a:schemeClr val="accent5">
                        <a:lumMod val="60000"/>
                        <a:lumOff val="40000"/>
                      </a:schemeClr>
                    </a:solidFill>
                  </a:tcPr>
                </a:tc>
                <a:extLst>
                  <a:ext uri="{0D108BD9-81ED-4DB2-BD59-A6C34878D82A}">
                    <a16:rowId xmlns:a16="http://schemas.microsoft.com/office/drawing/2014/main" val="3154572646"/>
                  </a:ext>
                </a:extLst>
              </a:tr>
              <a:tr h="460734">
                <a:tc>
                  <a:txBody>
                    <a:bodyPr/>
                    <a:lstStyle/>
                    <a:p>
                      <a:pPr marL="13970">
                        <a:lnSpc>
                          <a:spcPct val="107000"/>
                        </a:lnSpc>
                        <a:spcAft>
                          <a:spcPts val="800"/>
                        </a:spcAft>
                      </a:pPr>
                      <a:r>
                        <a:rPr lang="en-JO" sz="1600" dirty="0">
                          <a:effectLst/>
                        </a:rPr>
                        <a:t>ID11 R</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50"/>
                    </a:solidFill>
                  </a:tcPr>
                </a:tc>
                <a:tc>
                  <a:txBody>
                    <a:bodyPr/>
                    <a:lstStyle/>
                    <a:p>
                      <a:pPr marL="14605">
                        <a:lnSpc>
                          <a:spcPct val="107000"/>
                        </a:lnSpc>
                        <a:spcAft>
                          <a:spcPts val="800"/>
                        </a:spcAft>
                      </a:pPr>
                      <a:r>
                        <a:rPr lang="en-JO" sz="1600" dirty="0">
                          <a:effectLst/>
                        </a:rPr>
                        <a:t>TXPES: Turkish X-ray Photoemission Spectroscopy</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7780">
                        <a:lnSpc>
                          <a:spcPct val="107000"/>
                        </a:lnSpc>
                        <a:spcAft>
                          <a:spcPts val="800"/>
                        </a:spcAft>
                      </a:pPr>
                      <a:r>
                        <a:rPr lang="en-JO" sz="1600" dirty="0">
                          <a:effectLst/>
                        </a:rPr>
                        <a:t>70-1800 eV</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9050">
                        <a:lnSpc>
                          <a:spcPct val="107000"/>
                        </a:lnSpc>
                        <a:spcAft>
                          <a:spcPts val="800"/>
                        </a:spcAft>
                      </a:pPr>
                      <a:r>
                        <a:rPr lang="en-JO" sz="1600" dirty="0">
                          <a:effectLst/>
                        </a:rPr>
                        <a:t>Undulator</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9050" algn="ctr">
                        <a:lnSpc>
                          <a:spcPct val="107000"/>
                        </a:lnSpc>
                        <a:spcAft>
                          <a:spcPts val="800"/>
                        </a:spcAft>
                      </a:pPr>
                      <a:r>
                        <a:rPr lang="en-JO" sz="1600" kern="1200" dirty="0">
                          <a:solidFill>
                            <a:schemeClr val="dk1"/>
                          </a:solidFill>
                          <a:effectLst/>
                          <a:latin typeface="+mn-lt"/>
                          <a:ea typeface="+mn-ea"/>
                          <a:cs typeface="+mn-cs"/>
                        </a:rPr>
                        <a:t>Design </a:t>
                      </a:r>
                    </a:p>
                  </a:txBody>
                  <a:tcPr marL="66996" marR="63152" marT="37342" marB="0" anchor="ctr">
                    <a:solidFill>
                      <a:schemeClr val="accent5">
                        <a:lumMod val="75000"/>
                      </a:schemeClr>
                    </a:solidFill>
                  </a:tcPr>
                </a:tc>
                <a:extLst>
                  <a:ext uri="{0D108BD9-81ED-4DB2-BD59-A6C34878D82A}">
                    <a16:rowId xmlns:a16="http://schemas.microsoft.com/office/drawing/2014/main" val="620943091"/>
                  </a:ext>
                </a:extLst>
              </a:tr>
              <a:tr h="552441">
                <a:tc>
                  <a:txBody>
                    <a:bodyPr/>
                    <a:lstStyle/>
                    <a:p>
                      <a:pPr>
                        <a:lnSpc>
                          <a:spcPct val="107000"/>
                        </a:lnSpc>
                        <a:spcAft>
                          <a:spcPts val="800"/>
                        </a:spcAft>
                      </a:pPr>
                      <a:r>
                        <a:rPr lang="en-JO" sz="1000" dirty="0">
                          <a:effectLst/>
                        </a:rPr>
                        <a:t> </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50"/>
                    </a:solidFill>
                  </a:tcPr>
                </a:tc>
                <a:tc>
                  <a:txBody>
                    <a:bodyPr/>
                    <a:lstStyle/>
                    <a:p>
                      <a:pPr marL="14605">
                        <a:lnSpc>
                          <a:spcPct val="107000"/>
                        </a:lnSpc>
                        <a:spcAft>
                          <a:spcPts val="800"/>
                        </a:spcAft>
                      </a:pPr>
                      <a:r>
                        <a:rPr lang="en-JO" sz="1600" dirty="0">
                          <a:effectLst/>
                        </a:rPr>
                        <a:t>MX Macromolecular Crystallography</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a:lnSpc>
                          <a:spcPct val="107000"/>
                        </a:lnSpc>
                        <a:spcAft>
                          <a:spcPts val="800"/>
                        </a:spcAft>
                        <a:tabLst>
                          <a:tab pos="1516380" algn="r"/>
                        </a:tabLst>
                      </a:pPr>
                      <a:r>
                        <a:rPr lang="en-JO" sz="1600" dirty="0">
                          <a:effectLst/>
                        </a:rPr>
                        <a:t>4 - 14 keV</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9050">
                        <a:lnSpc>
                          <a:spcPct val="107000"/>
                        </a:lnSpc>
                        <a:spcAft>
                          <a:spcPts val="800"/>
                        </a:spcAft>
                      </a:pPr>
                      <a:r>
                        <a:rPr lang="en-JO" sz="1600" dirty="0">
                          <a:effectLst/>
                        </a:rPr>
                        <a:t>In-Vacuum Undulator</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rowSpan="2">
                  <a:txBody>
                    <a:bodyPr/>
                    <a:lstStyle/>
                    <a:p>
                      <a:pPr marL="19050" algn="ctr">
                        <a:lnSpc>
                          <a:spcPct val="107000"/>
                        </a:lnSpc>
                        <a:spcAft>
                          <a:spcPts val="800"/>
                        </a:spcAft>
                      </a:pPr>
                      <a:r>
                        <a:rPr lang="en-JO" sz="1600" kern="1200" dirty="0">
                          <a:solidFill>
                            <a:schemeClr val="dk1"/>
                          </a:solidFill>
                          <a:effectLst/>
                          <a:latin typeface="+mn-lt"/>
                          <a:ea typeface="+mn-ea"/>
                          <a:cs typeface="+mn-cs"/>
                        </a:rPr>
                        <a:t>Planned</a:t>
                      </a:r>
                    </a:p>
                  </a:txBody>
                  <a:tcPr marL="66996" marR="63152" marT="37342" marB="0" anchor="ctr">
                    <a:solidFill>
                      <a:schemeClr val="accent4">
                        <a:lumMod val="60000"/>
                        <a:lumOff val="40000"/>
                      </a:schemeClr>
                    </a:solidFill>
                  </a:tcPr>
                </a:tc>
                <a:extLst>
                  <a:ext uri="{0D108BD9-81ED-4DB2-BD59-A6C34878D82A}">
                    <a16:rowId xmlns:a16="http://schemas.microsoft.com/office/drawing/2014/main" val="3207556793"/>
                  </a:ext>
                </a:extLst>
              </a:tr>
              <a:tr h="518663">
                <a:tc>
                  <a:txBody>
                    <a:bodyPr/>
                    <a:lstStyle/>
                    <a:p>
                      <a:pPr>
                        <a:lnSpc>
                          <a:spcPct val="107000"/>
                        </a:lnSpc>
                        <a:spcAft>
                          <a:spcPts val="800"/>
                        </a:spcAft>
                      </a:pPr>
                      <a:r>
                        <a:rPr lang="en-JO" sz="1000" dirty="0">
                          <a:effectLst/>
                        </a:rPr>
                        <a:t> </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rgbClr val="00B050"/>
                    </a:solidFill>
                  </a:tcPr>
                </a:tc>
                <a:tc>
                  <a:txBody>
                    <a:bodyPr/>
                    <a:lstStyle/>
                    <a:p>
                      <a:pPr marL="14605">
                        <a:lnSpc>
                          <a:spcPct val="107000"/>
                        </a:lnSpc>
                        <a:spcAft>
                          <a:spcPts val="800"/>
                        </a:spcAft>
                      </a:pPr>
                      <a:r>
                        <a:rPr lang="en-JO" sz="1600" dirty="0">
                          <a:effectLst/>
                        </a:rPr>
                        <a:t>SAXS (Small Angle X-ray Scattering)</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a:lnSpc>
                          <a:spcPct val="107000"/>
                        </a:lnSpc>
                        <a:spcAft>
                          <a:spcPts val="800"/>
                        </a:spcAft>
                      </a:pPr>
                      <a:r>
                        <a:rPr lang="en-JO" sz="1600" dirty="0">
                          <a:effectLst/>
                        </a:rPr>
                        <a:t>8 keV</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a:txBody>
                    <a:bodyPr/>
                    <a:lstStyle/>
                    <a:p>
                      <a:pPr marL="19050">
                        <a:lnSpc>
                          <a:spcPct val="107000"/>
                        </a:lnSpc>
                        <a:spcAft>
                          <a:spcPts val="800"/>
                        </a:spcAft>
                      </a:pPr>
                      <a:r>
                        <a:rPr lang="en-JO" sz="1600" dirty="0">
                          <a:effectLst/>
                        </a:rPr>
                        <a:t>In-Vacuum Undulator</a:t>
                      </a: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tc>
                <a:tc vMerge="1">
                  <a:txBody>
                    <a:bodyPr/>
                    <a:lstStyle/>
                    <a:p>
                      <a:pPr marL="19050">
                        <a:lnSpc>
                          <a:spcPct val="107000"/>
                        </a:lnSpc>
                        <a:spcAft>
                          <a:spcPts val="800"/>
                        </a:spcAft>
                      </a:pPr>
                      <a:endParaRPr lang="en-JO" sz="10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66996" marR="63152" marT="37342" marB="0">
                    <a:solidFill>
                      <a:schemeClr val="accent4">
                        <a:lumMod val="40000"/>
                        <a:lumOff val="60000"/>
                      </a:schemeClr>
                    </a:solidFill>
                  </a:tcPr>
                </a:tc>
                <a:extLst>
                  <a:ext uri="{0D108BD9-81ED-4DB2-BD59-A6C34878D82A}">
                    <a16:rowId xmlns:a16="http://schemas.microsoft.com/office/drawing/2014/main" val="2492624295"/>
                  </a:ext>
                </a:extLst>
              </a:tr>
            </a:tbl>
          </a:graphicData>
        </a:graphic>
      </p:graphicFrame>
      <p:pic>
        <p:nvPicPr>
          <p:cNvPr id="2" name="Picture 1" descr="SESAME_logo_Trans_White.png">
            <a:extLst>
              <a:ext uri="{FF2B5EF4-FFF2-40B4-BE49-F238E27FC236}">
                <a16:creationId xmlns:a16="http://schemas.microsoft.com/office/drawing/2014/main" id="{54E3FBE9-7AA7-3719-849B-735304B6B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3" name="Rectangle 5">
            <a:extLst>
              <a:ext uri="{FF2B5EF4-FFF2-40B4-BE49-F238E27FC236}">
                <a16:creationId xmlns:a16="http://schemas.microsoft.com/office/drawing/2014/main" id="{AF9141B7-D5DA-AB2D-DD13-C2D96D1D4EF9}"/>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62162CF9-AEF5-1E52-61D7-4C0650B8D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D25498-85B6-C477-CEAE-3D3411782834}"/>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|Current and Future Beamlines	</a:t>
            </a:r>
          </a:p>
        </p:txBody>
      </p:sp>
    </p:spTree>
    <p:extLst>
      <p:ext uri="{BB962C8B-B14F-4D97-AF65-F5344CB8AC3E}">
        <p14:creationId xmlns:p14="http://schemas.microsoft.com/office/powerpoint/2010/main" val="1198886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4" name="Picture 36" descr="X-ray microtomography - Wikipedia">
            <a:extLst>
              <a:ext uri="{FF2B5EF4-FFF2-40B4-BE49-F238E27FC236}">
                <a16:creationId xmlns:a16="http://schemas.microsoft.com/office/drawing/2014/main" id="{E456C631-5D09-EC1F-53A4-070FCB953FD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292" y="5814576"/>
            <a:ext cx="1548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7202" name="Picture 34" descr="Sustained Quality | A Material Revolution is Changing the Manufacturing  Industry - Sustained Quality">
            <a:extLst>
              <a:ext uri="{FF2B5EF4-FFF2-40B4-BE49-F238E27FC236}">
                <a16:creationId xmlns:a16="http://schemas.microsoft.com/office/drawing/2014/main" id="{B5368FC6-8985-2E06-BC6B-19F77C95D24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2199" y="4276744"/>
            <a:ext cx="1548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Synthetic approaches to rational drug design - A changing landscape - Drug  Discovery World (DDW)">
            <a:extLst>
              <a:ext uri="{FF2B5EF4-FFF2-40B4-BE49-F238E27FC236}">
                <a16:creationId xmlns:a16="http://schemas.microsoft.com/office/drawing/2014/main" id="{A5C86932-5041-2FCF-3A6C-66D75915068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707" y="1412941"/>
            <a:ext cx="1602235" cy="8640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ncient Egyptian Artifacts, The Most Famous Ancient Egyptian Artifacts -  Journey To Egypt">
            <a:extLst>
              <a:ext uri="{FF2B5EF4-FFF2-40B4-BE49-F238E27FC236}">
                <a16:creationId xmlns:a16="http://schemas.microsoft.com/office/drawing/2014/main" id="{FB61CDF6-5D7D-0BA0-48FE-A570595BFFC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6959" y="2761223"/>
            <a:ext cx="1548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sian Journal of Chemical Sciences">
            <a:extLst>
              <a:ext uri="{FF2B5EF4-FFF2-40B4-BE49-F238E27FC236}">
                <a16:creationId xmlns:a16="http://schemas.microsoft.com/office/drawing/2014/main" id="{CB55FBC9-CB4E-1F2E-304F-6E45F32B427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0605" y="4381552"/>
            <a:ext cx="1537780" cy="864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Knife making - Integral Damascus knife with a guard - YouTube">
            <a:extLst>
              <a:ext uri="{FF2B5EF4-FFF2-40B4-BE49-F238E27FC236}">
                <a16:creationId xmlns:a16="http://schemas.microsoft.com/office/drawing/2014/main" id="{3E4E7457-4F65-92D6-81BA-FBD8559FAA6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0785" y="1207058"/>
            <a:ext cx="1535998" cy="864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Life Sciences. Books, Journals, Solutions &amp; More - Elsevier">
            <a:extLst>
              <a:ext uri="{FF2B5EF4-FFF2-40B4-BE49-F238E27FC236}">
                <a16:creationId xmlns:a16="http://schemas.microsoft.com/office/drawing/2014/main" id="{49E75D14-D54D-E64B-B9F6-6A834A7C5317}"/>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2355" y="2822875"/>
            <a:ext cx="1555652" cy="86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61765BF0-8903-C9DC-BF8A-EE81C9CA73F5}"/>
              </a:ext>
            </a:extLst>
          </p:cNvPr>
          <p:cNvGraphicFramePr/>
          <p:nvPr/>
        </p:nvGraphicFramePr>
        <p:xfrm>
          <a:off x="1251931" y="2566588"/>
          <a:ext cx="1259319" cy="3693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2" name="Diagram 11">
            <a:extLst>
              <a:ext uri="{FF2B5EF4-FFF2-40B4-BE49-F238E27FC236}">
                <a16:creationId xmlns:a16="http://schemas.microsoft.com/office/drawing/2014/main" id="{70DB418A-192C-E0E3-0C3E-9631AD3BC4D5}"/>
              </a:ext>
            </a:extLst>
          </p:cNvPr>
          <p:cNvGraphicFramePr/>
          <p:nvPr/>
        </p:nvGraphicFramePr>
        <p:xfrm>
          <a:off x="4974661" y="871044"/>
          <a:ext cx="1717458" cy="36933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4" name="Diagram 13">
            <a:extLst>
              <a:ext uri="{FF2B5EF4-FFF2-40B4-BE49-F238E27FC236}">
                <a16:creationId xmlns:a16="http://schemas.microsoft.com/office/drawing/2014/main" id="{84DA7F19-0358-A9E4-D0FB-CC23AE7FCB53}"/>
              </a:ext>
            </a:extLst>
          </p:cNvPr>
          <p:cNvGraphicFramePr/>
          <p:nvPr/>
        </p:nvGraphicFramePr>
        <p:xfrm>
          <a:off x="758890" y="4056793"/>
          <a:ext cx="1873590" cy="36933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7" name="Diagram 16">
            <a:extLst>
              <a:ext uri="{FF2B5EF4-FFF2-40B4-BE49-F238E27FC236}">
                <a16:creationId xmlns:a16="http://schemas.microsoft.com/office/drawing/2014/main" id="{0DD23ED1-99AD-7D5F-A05A-53A4456B205C}"/>
              </a:ext>
            </a:extLst>
          </p:cNvPr>
          <p:cNvGraphicFramePr/>
          <p:nvPr/>
        </p:nvGraphicFramePr>
        <p:xfrm>
          <a:off x="9099775" y="2504100"/>
          <a:ext cx="1873590" cy="369332"/>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pic>
        <p:nvPicPr>
          <p:cNvPr id="7178" name="Picture 10" descr="Is it legal to sell or own human bones? | Morbitorium">
            <a:extLst>
              <a:ext uri="{FF2B5EF4-FFF2-40B4-BE49-F238E27FC236}">
                <a16:creationId xmlns:a16="http://schemas.microsoft.com/office/drawing/2014/main" id="{E253D22D-FEA9-FF95-10CD-7A9E345240C4}"/>
              </a:ext>
            </a:extLst>
          </p:cNvPr>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421358" y="1408457"/>
            <a:ext cx="1548000" cy="86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Diagram 19">
            <a:extLst>
              <a:ext uri="{FF2B5EF4-FFF2-40B4-BE49-F238E27FC236}">
                <a16:creationId xmlns:a16="http://schemas.microsoft.com/office/drawing/2014/main" id="{C237FBA1-88D6-CF56-134C-3B956829DDB6}"/>
              </a:ext>
            </a:extLst>
          </p:cNvPr>
          <p:cNvGraphicFramePr/>
          <p:nvPr/>
        </p:nvGraphicFramePr>
        <p:xfrm>
          <a:off x="7923753" y="1089550"/>
          <a:ext cx="1672446" cy="369332"/>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22" name="Diagram 21">
            <a:extLst>
              <a:ext uri="{FF2B5EF4-FFF2-40B4-BE49-F238E27FC236}">
                <a16:creationId xmlns:a16="http://schemas.microsoft.com/office/drawing/2014/main" id="{EDC135FC-06F5-C4DC-DE8A-62774D98122F}"/>
              </a:ext>
            </a:extLst>
          </p:cNvPr>
          <p:cNvGraphicFramePr/>
          <p:nvPr/>
        </p:nvGraphicFramePr>
        <p:xfrm>
          <a:off x="8543057" y="5500615"/>
          <a:ext cx="1576009" cy="369332"/>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24" name="Diagram 23">
            <a:extLst>
              <a:ext uri="{FF2B5EF4-FFF2-40B4-BE49-F238E27FC236}">
                <a16:creationId xmlns:a16="http://schemas.microsoft.com/office/drawing/2014/main" id="{6E844DF7-EC95-3405-2549-B04499EA4BDE}"/>
              </a:ext>
            </a:extLst>
          </p:cNvPr>
          <p:cNvGraphicFramePr/>
          <p:nvPr/>
        </p:nvGraphicFramePr>
        <p:xfrm>
          <a:off x="2278081" y="1301781"/>
          <a:ext cx="1391728" cy="369332"/>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27" name="Diagram 26">
            <a:extLst>
              <a:ext uri="{FF2B5EF4-FFF2-40B4-BE49-F238E27FC236}">
                <a16:creationId xmlns:a16="http://schemas.microsoft.com/office/drawing/2014/main" id="{7133D8DC-438F-6AAC-39A7-FF4DDC5F7640}"/>
              </a:ext>
            </a:extLst>
          </p:cNvPr>
          <p:cNvGraphicFramePr/>
          <p:nvPr/>
        </p:nvGraphicFramePr>
        <p:xfrm>
          <a:off x="9201969" y="3937878"/>
          <a:ext cx="1416519" cy="369332"/>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pic>
        <p:nvPicPr>
          <p:cNvPr id="7190" name="Picture 22" descr="plant disease | Importance, Types, Transmission, &amp; Control | Britannica">
            <a:extLst>
              <a:ext uri="{FF2B5EF4-FFF2-40B4-BE49-F238E27FC236}">
                <a16:creationId xmlns:a16="http://schemas.microsoft.com/office/drawing/2014/main" id="{5B8B1851-B505-5F49-99A8-7706D2DB41DE}"/>
              </a:ext>
            </a:extLst>
          </p:cNvPr>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879214" y="5860839"/>
            <a:ext cx="1775621" cy="864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C5FB7C97-E529-4DBC-8EE7-AAC7AA894946}"/>
              </a:ext>
            </a:extLst>
          </p:cNvPr>
          <p:cNvGrpSpPr/>
          <p:nvPr/>
        </p:nvGrpSpPr>
        <p:grpSpPr>
          <a:xfrm>
            <a:off x="1347687" y="5613303"/>
            <a:ext cx="1416519" cy="359774"/>
            <a:chOff x="0" y="4778"/>
            <a:chExt cx="1416519" cy="359774"/>
          </a:xfrm>
        </p:grpSpPr>
        <p:sp>
          <p:nvSpPr>
            <p:cNvPr id="29" name="Rounded Rectangle 28">
              <a:extLst>
                <a:ext uri="{FF2B5EF4-FFF2-40B4-BE49-F238E27FC236}">
                  <a16:creationId xmlns:a16="http://schemas.microsoft.com/office/drawing/2014/main" id="{863AB35A-95D7-F578-19F1-C16DFB37536B}"/>
                </a:ext>
              </a:extLst>
            </p:cNvPr>
            <p:cNvSpPr/>
            <p:nvPr/>
          </p:nvSpPr>
          <p:spPr>
            <a:xfrm>
              <a:off x="0" y="4778"/>
              <a:ext cx="1416519" cy="3597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4">
              <a:extLst>
                <a:ext uri="{FF2B5EF4-FFF2-40B4-BE49-F238E27FC236}">
                  <a16:creationId xmlns:a16="http://schemas.microsoft.com/office/drawing/2014/main" id="{61F0C804-D51B-D4B7-9F90-396E9D31E89E}"/>
                </a:ext>
              </a:extLst>
            </p:cNvPr>
            <p:cNvSpPr txBox="1"/>
            <p:nvPr/>
          </p:nvSpPr>
          <p:spPr>
            <a:xfrm>
              <a:off x="17563" y="22341"/>
              <a:ext cx="1381393"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Agriculture</a:t>
              </a:r>
              <a:endParaRPr lang="en-JO" sz="1500" kern="1200" dirty="0"/>
            </a:p>
          </p:txBody>
        </p:sp>
      </p:grpSp>
      <p:sp>
        <p:nvSpPr>
          <p:cNvPr id="31" name="Right Arrow 30">
            <a:extLst>
              <a:ext uri="{FF2B5EF4-FFF2-40B4-BE49-F238E27FC236}">
                <a16:creationId xmlns:a16="http://schemas.microsoft.com/office/drawing/2014/main" id="{06E11B19-A7BE-3F3B-30AA-21004E7DC70B}"/>
              </a:ext>
            </a:extLst>
          </p:cNvPr>
          <p:cNvSpPr/>
          <p:nvPr/>
        </p:nvSpPr>
        <p:spPr>
          <a:xfrm>
            <a:off x="3784982" y="3976876"/>
            <a:ext cx="1076364" cy="232002"/>
          </a:xfrm>
          <a:prstGeom prst="rightArrow">
            <a:avLst/>
          </a:prstGeom>
          <a:solidFill>
            <a:srgbClr val="FFFF00"/>
          </a:solidFill>
          <a:ln>
            <a:solidFill>
              <a:srgbClr val="FF0000"/>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O" sz="1400"/>
          </a:p>
        </p:txBody>
      </p:sp>
      <p:pic>
        <p:nvPicPr>
          <p:cNvPr id="33" name="Picture 32">
            <a:extLst>
              <a:ext uri="{FF2B5EF4-FFF2-40B4-BE49-F238E27FC236}">
                <a16:creationId xmlns:a16="http://schemas.microsoft.com/office/drawing/2014/main" id="{56709005-437B-12D4-7069-0FF9DF860014}"/>
              </a:ext>
            </a:extLst>
          </p:cNvPr>
          <p:cNvPicPr>
            <a:picLocks noChangeAspect="1"/>
          </p:cNvPicPr>
          <p:nvPr/>
        </p:nvPicPr>
        <p:blipFill>
          <a:blip r:embed="rId51"/>
          <a:stretch>
            <a:fillRect/>
          </a:stretch>
        </p:blipFill>
        <p:spPr>
          <a:xfrm rot="5400000" flipV="1">
            <a:off x="4417198" y="3796967"/>
            <a:ext cx="1724125" cy="713993"/>
          </a:xfrm>
          <a:prstGeom prst="rect">
            <a:avLst/>
          </a:prstGeom>
        </p:spPr>
      </p:pic>
      <p:pic>
        <p:nvPicPr>
          <p:cNvPr id="7192" name="Picture 24" descr="DECTRIS PILATUS3 R - Dectris">
            <a:extLst>
              <a:ext uri="{FF2B5EF4-FFF2-40B4-BE49-F238E27FC236}">
                <a16:creationId xmlns:a16="http://schemas.microsoft.com/office/drawing/2014/main" id="{9283C71F-9404-59B3-0386-2832832F57FF}"/>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944390" y="3818388"/>
            <a:ext cx="1483249" cy="993247"/>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PCO: New sCMOS models: pco.edge 3.1 &amp; 4.2 LT">
            <a:extLst>
              <a:ext uri="{FF2B5EF4-FFF2-40B4-BE49-F238E27FC236}">
                <a16:creationId xmlns:a16="http://schemas.microsoft.com/office/drawing/2014/main" id="{2937FC06-2C34-12EB-3AE1-E9A584DADC73}"/>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6318952" y="3296036"/>
            <a:ext cx="734123" cy="633775"/>
          </a:xfrm>
          <a:prstGeom prst="rect">
            <a:avLst/>
          </a:prstGeom>
          <a:noFill/>
          <a:extLst>
            <a:ext uri="{909E8E84-426E-40DD-AFC4-6F175D3DCCD1}">
              <a14:hiddenFill xmlns:a14="http://schemas.microsoft.com/office/drawing/2010/main">
                <a:solidFill>
                  <a:srgbClr val="FFFFFF"/>
                </a:solidFill>
              </a14:hiddenFill>
            </a:ext>
          </a:extLst>
        </p:spPr>
      </p:pic>
      <p:pic>
        <p:nvPicPr>
          <p:cNvPr id="7198" name="Picture 30" descr="IC Plus Ion Chamber | FMB Oxford">
            <a:extLst>
              <a:ext uri="{FF2B5EF4-FFF2-40B4-BE49-F238E27FC236}">
                <a16:creationId xmlns:a16="http://schemas.microsoft.com/office/drawing/2014/main" id="{624E8C2E-AADC-5D88-331A-25C1B9128824}"/>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6221544" y="4685029"/>
            <a:ext cx="734123" cy="73412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CBD0645-925A-B2C6-3300-1EC1A74205E4}"/>
              </a:ext>
            </a:extLst>
          </p:cNvPr>
          <p:cNvSpPr txBox="1"/>
          <p:nvPr/>
        </p:nvSpPr>
        <p:spPr>
          <a:xfrm>
            <a:off x="4009081" y="3731423"/>
            <a:ext cx="652230" cy="369332"/>
          </a:xfrm>
          <a:prstGeom prst="rect">
            <a:avLst/>
          </a:prstGeom>
          <a:noFill/>
        </p:spPr>
        <p:txBody>
          <a:bodyPr wrap="none" rtlCol="0">
            <a:spAutoFit/>
          </a:bodyPr>
          <a:lstStyle/>
          <a:p>
            <a:r>
              <a:rPr lang="en-JO" dirty="0"/>
              <a:t>X-ray</a:t>
            </a:r>
          </a:p>
        </p:txBody>
      </p:sp>
      <p:pic>
        <p:nvPicPr>
          <p:cNvPr id="7200" name="Picture 32" descr="AXAS-D - SDD Complete Systems - KETEK GmbH">
            <a:extLst>
              <a:ext uri="{FF2B5EF4-FFF2-40B4-BE49-F238E27FC236}">
                <a16:creationId xmlns:a16="http://schemas.microsoft.com/office/drawing/2014/main" id="{BA4A8F12-92D9-7046-BDC5-8EB0CB516EC3}"/>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rot="18328093" flipV="1">
            <a:off x="6215804" y="2883450"/>
            <a:ext cx="665562" cy="443017"/>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50C454E9-3C13-9EE1-2DD8-BC4B66DCC00B}"/>
              </a:ext>
            </a:extLst>
          </p:cNvPr>
          <p:cNvSpPr/>
          <p:nvPr/>
        </p:nvSpPr>
        <p:spPr>
          <a:xfrm>
            <a:off x="3784334" y="4208878"/>
            <a:ext cx="36000" cy="36000"/>
          </a:xfrm>
          <a:prstGeom prst="ellipse">
            <a:avLst/>
          </a:prstGeom>
          <a:solidFill>
            <a:srgbClr val="00B0F0"/>
          </a:solidFill>
          <a:effectLst>
            <a:glow rad="81822">
              <a:srgbClr val="0070C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O"/>
          </a:p>
        </p:txBody>
      </p:sp>
      <p:sp>
        <p:nvSpPr>
          <p:cNvPr id="38" name="Oval 37">
            <a:extLst>
              <a:ext uri="{FF2B5EF4-FFF2-40B4-BE49-F238E27FC236}">
                <a16:creationId xmlns:a16="http://schemas.microsoft.com/office/drawing/2014/main" id="{448E3B33-3EE5-F1EC-2158-93D156CEC752}"/>
              </a:ext>
            </a:extLst>
          </p:cNvPr>
          <p:cNvSpPr/>
          <p:nvPr/>
        </p:nvSpPr>
        <p:spPr>
          <a:xfrm>
            <a:off x="5451556" y="4163124"/>
            <a:ext cx="36000" cy="36000"/>
          </a:xfrm>
          <a:prstGeom prst="ellipse">
            <a:avLst/>
          </a:prstGeom>
          <a:solidFill>
            <a:srgbClr val="FFFF00"/>
          </a:solidFill>
          <a:effectLst>
            <a:glow rad="81822">
              <a:srgbClr val="0070C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O"/>
          </a:p>
        </p:txBody>
      </p:sp>
      <p:sp>
        <p:nvSpPr>
          <p:cNvPr id="40" name="Oval 39">
            <a:extLst>
              <a:ext uri="{FF2B5EF4-FFF2-40B4-BE49-F238E27FC236}">
                <a16:creationId xmlns:a16="http://schemas.microsoft.com/office/drawing/2014/main" id="{9B430AB4-98D0-F427-533E-4A30D540338F}"/>
              </a:ext>
            </a:extLst>
          </p:cNvPr>
          <p:cNvSpPr/>
          <p:nvPr/>
        </p:nvSpPr>
        <p:spPr>
          <a:xfrm>
            <a:off x="5481928" y="4387109"/>
            <a:ext cx="36000" cy="36000"/>
          </a:xfrm>
          <a:prstGeom prst="ellipse">
            <a:avLst/>
          </a:prstGeom>
          <a:solidFill>
            <a:srgbClr val="FF0000"/>
          </a:solidFill>
          <a:effectLst>
            <a:glow rad="81822">
              <a:srgbClr val="0070C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O"/>
          </a:p>
        </p:txBody>
      </p:sp>
      <p:sp>
        <p:nvSpPr>
          <p:cNvPr id="41" name="Oval 40">
            <a:extLst>
              <a:ext uri="{FF2B5EF4-FFF2-40B4-BE49-F238E27FC236}">
                <a16:creationId xmlns:a16="http://schemas.microsoft.com/office/drawing/2014/main" id="{1DB0C969-76DF-C62E-533E-89E5815673AA}"/>
              </a:ext>
            </a:extLst>
          </p:cNvPr>
          <p:cNvSpPr/>
          <p:nvPr/>
        </p:nvSpPr>
        <p:spPr>
          <a:xfrm>
            <a:off x="5435907" y="3933151"/>
            <a:ext cx="36000" cy="36000"/>
          </a:xfrm>
          <a:prstGeom prst="ellipse">
            <a:avLst/>
          </a:prstGeom>
          <a:solidFill>
            <a:schemeClr val="accent6">
              <a:lumMod val="75000"/>
            </a:schemeClr>
          </a:solidFill>
          <a:effectLst>
            <a:glow rad="81822">
              <a:srgbClr val="0070C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O"/>
          </a:p>
        </p:txBody>
      </p:sp>
      <p:sp>
        <p:nvSpPr>
          <p:cNvPr id="43" name="Oval 42">
            <a:extLst>
              <a:ext uri="{FF2B5EF4-FFF2-40B4-BE49-F238E27FC236}">
                <a16:creationId xmlns:a16="http://schemas.microsoft.com/office/drawing/2014/main" id="{FD0CA9E0-9F2D-9C5C-4A10-905EF6527394}"/>
              </a:ext>
            </a:extLst>
          </p:cNvPr>
          <p:cNvSpPr/>
          <p:nvPr/>
        </p:nvSpPr>
        <p:spPr>
          <a:xfrm>
            <a:off x="5469556" y="3646164"/>
            <a:ext cx="36000" cy="36000"/>
          </a:xfrm>
          <a:prstGeom prst="ellipse">
            <a:avLst/>
          </a:prstGeom>
          <a:solidFill>
            <a:schemeClr val="accent2"/>
          </a:solidFill>
          <a:effectLst>
            <a:glow rad="81822">
              <a:srgbClr val="0070C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O"/>
          </a:p>
        </p:txBody>
      </p:sp>
      <p:pic>
        <p:nvPicPr>
          <p:cNvPr id="2" name="Picture 1" descr="SESAME_logo_Trans_White.png">
            <a:extLst>
              <a:ext uri="{FF2B5EF4-FFF2-40B4-BE49-F238E27FC236}">
                <a16:creationId xmlns:a16="http://schemas.microsoft.com/office/drawing/2014/main" id="{0B0EB85E-C36B-F807-745A-EC67BF532578}"/>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3" name="Rectangle 5">
            <a:extLst>
              <a:ext uri="{FF2B5EF4-FFF2-40B4-BE49-F238E27FC236}">
                <a16:creationId xmlns:a16="http://schemas.microsoft.com/office/drawing/2014/main" id="{FA24430B-3925-8EF9-C444-860FF666A7F5}"/>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7" name="Picture 2" descr="PSUT Portal">
            <a:extLst>
              <a:ext uri="{FF2B5EF4-FFF2-40B4-BE49-F238E27FC236}">
                <a16:creationId xmlns:a16="http://schemas.microsoft.com/office/drawing/2014/main" id="{4A92CAAB-3BFF-EE31-0BB8-988F479DF1C6}"/>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BE431A0-5E53-9339-1F2F-3877442C6213}"/>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 Beamlines Applications 	</a:t>
            </a:r>
          </a:p>
        </p:txBody>
      </p:sp>
    </p:spTree>
    <p:extLst>
      <p:ext uri="{BB962C8B-B14F-4D97-AF65-F5344CB8AC3E}">
        <p14:creationId xmlns:p14="http://schemas.microsoft.com/office/powerpoint/2010/main" val="6449574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184"/>
                    </p:tgtEl>
                  </p:cond>
                </p:stCondLst>
                <p:endSync evt="end" delay="0">
                  <p:rtn val="all"/>
                </p:endSync>
                <p:childTnLst>
                  <p:par>
                    <p:cTn id="3" fill="hold">
                      <p:stCondLst>
                        <p:cond delay="0"/>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1.04167E-6 -3.7037E-6 L 0.10716 -3.7037E-6 " pathEditMode="relative" rAng="0" ptsTypes="AA">
                                      <p:cBhvr>
                                        <p:cTn id="6" dur="2000" fill="hold"/>
                                        <p:tgtEl>
                                          <p:spTgt spid="37"/>
                                        </p:tgtEl>
                                        <p:attrNameLst>
                                          <p:attrName>ppt_x</p:attrName>
                                          <p:attrName>ppt_y</p:attrName>
                                        </p:attrNameLst>
                                      </p:cBhvr>
                                      <p:rCtr x="5352" y="0"/>
                                    </p:animMotion>
                                  </p:childTnLst>
                                </p:cTn>
                              </p:par>
                              <p:par>
                                <p:cTn id="7" presetID="0" presetClass="path" presetSubtype="0" repeatCount="indefinite" accel="50000" decel="50000" fill="hold" grpId="0" nodeType="withEffect">
                                  <p:stCondLst>
                                    <p:cond delay="0"/>
                                  </p:stCondLst>
                                  <p:endCondLst>
                                    <p:cond evt="onNext" delay="0">
                                      <p:tgtEl>
                                        <p:sldTgt/>
                                      </p:tgtEl>
                                    </p:cond>
                                  </p:endCondLst>
                                  <p:childTnLst>
                                    <p:animMotion origin="layout" path="M 2.29167E-6 -7.40741E-7 L 0.06966 0.01667 " pathEditMode="relative" rAng="0" ptsTypes="AA">
                                      <p:cBhvr>
                                        <p:cTn id="8" dur="2000" fill="hold"/>
                                        <p:tgtEl>
                                          <p:spTgt spid="38"/>
                                        </p:tgtEl>
                                        <p:attrNameLst>
                                          <p:attrName>ppt_x</p:attrName>
                                          <p:attrName>ppt_y</p:attrName>
                                        </p:attrNameLst>
                                      </p:cBhvr>
                                      <p:rCtr x="3477" y="833"/>
                                    </p:animMotion>
                                  </p:childTnLst>
                                </p:cTn>
                              </p:par>
                              <p:par>
                                <p:cTn id="9" presetID="0" presetClass="path" presetSubtype="0" repeatCount="indefinite" accel="50000" decel="50000" fill="hold" grpId="0" nodeType="withEffect">
                                  <p:stCondLst>
                                    <p:cond delay="0"/>
                                  </p:stCondLst>
                                  <p:endCondLst>
                                    <p:cond evt="onNext" delay="0">
                                      <p:tgtEl>
                                        <p:sldTgt/>
                                      </p:tgtEl>
                                    </p:cond>
                                  </p:endCondLst>
                                  <p:childTnLst>
                                    <p:animMotion origin="layout" path="M -1.66667E-6 -1.11111E-6 L 0.06016 0.09306 " pathEditMode="relative" rAng="0" ptsTypes="AA">
                                      <p:cBhvr>
                                        <p:cTn id="10" dur="2000" fill="hold"/>
                                        <p:tgtEl>
                                          <p:spTgt spid="40"/>
                                        </p:tgtEl>
                                        <p:attrNameLst>
                                          <p:attrName>ppt_x</p:attrName>
                                          <p:attrName>ppt_y</p:attrName>
                                        </p:attrNameLst>
                                      </p:cBhvr>
                                      <p:rCtr x="3008" y="4653"/>
                                    </p:animMotion>
                                  </p:childTnLst>
                                </p:cTn>
                              </p:par>
                              <p:par>
                                <p:cTn id="11" presetID="0" presetClass="path" presetSubtype="0" repeatCount="indefinite" accel="50000" decel="50000" fill="hold" grpId="0" nodeType="withEffect">
                                  <p:stCondLst>
                                    <p:cond delay="0"/>
                                  </p:stCondLst>
                                  <p:endCondLst>
                                    <p:cond evt="onNext" delay="0">
                                      <p:tgtEl>
                                        <p:sldTgt/>
                                      </p:tgtEl>
                                    </p:cond>
                                  </p:endCondLst>
                                  <p:childTnLst>
                                    <p:animMotion origin="layout" path="M 0 7.40741E-7 L 0.06536 -0.06042 " pathEditMode="relative" rAng="0" ptsTypes="AA">
                                      <p:cBhvr>
                                        <p:cTn id="12" dur="2000" fill="hold"/>
                                        <p:tgtEl>
                                          <p:spTgt spid="43"/>
                                        </p:tgtEl>
                                        <p:attrNameLst>
                                          <p:attrName>ppt_x</p:attrName>
                                          <p:attrName>ppt_y</p:attrName>
                                        </p:attrNameLst>
                                      </p:cBhvr>
                                      <p:rCtr x="3268" y="-3032"/>
                                    </p:animMotion>
                                  </p:childTnLst>
                                </p:cTn>
                              </p:par>
                              <p:par>
                                <p:cTn id="13" presetID="0" presetClass="path" presetSubtype="0" repeatCount="indefinite" accel="50000" decel="50000" fill="hold" grpId="0" nodeType="withEffect">
                                  <p:stCondLst>
                                    <p:cond delay="0"/>
                                  </p:stCondLst>
                                  <p:endCondLst>
                                    <p:cond evt="onNext" delay="0">
                                      <p:tgtEl>
                                        <p:sldTgt/>
                                      </p:tgtEl>
                                    </p:cond>
                                  </p:endCondLst>
                                  <p:childTnLst>
                                    <p:animMotion origin="layout" path="M 4.375E-6 2.59259E-6 L 0.08463 -0.04051 " pathEditMode="relative" rAng="0" ptsTypes="AA">
                                      <p:cBhvr>
                                        <p:cTn id="14" dur="2000" fill="hold"/>
                                        <p:tgtEl>
                                          <p:spTgt spid="41"/>
                                        </p:tgtEl>
                                        <p:attrNameLst>
                                          <p:attrName>ppt_x</p:attrName>
                                          <p:attrName>ppt_y</p:attrName>
                                        </p:attrNameLst>
                                      </p:cBhvr>
                                      <p:rCtr x="4232" y="-2037"/>
                                    </p:animMotion>
                                  </p:childTnLst>
                                </p:cTn>
                              </p:par>
                            </p:childTnLst>
                          </p:cTn>
                        </p:par>
                      </p:childTnLst>
                    </p:cTn>
                  </p:par>
                </p:childTnLst>
              </p:cTn>
              <p:nextCondLst>
                <p:cond evt="onClick" delay="0">
                  <p:tgtEl>
                    <p:spTgt spid="7184"/>
                  </p:tgtEl>
                </p:cond>
              </p:nextCondLst>
            </p:seq>
          </p:childTnLst>
        </p:cTn>
      </p:par>
    </p:tnLst>
    <p:bldLst>
      <p:bldP spid="37" grpId="0" animBg="1"/>
      <p:bldP spid="38" grpId="0" animBg="1"/>
      <p:bldP spid="40" grpId="0" animBg="1"/>
      <p:bldP spid="41" grpId="0"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SAME_logo_Trans_White.png">
            <a:extLst>
              <a:ext uri="{FF2B5EF4-FFF2-40B4-BE49-F238E27FC236}">
                <a16:creationId xmlns:a16="http://schemas.microsoft.com/office/drawing/2014/main" id="{3E62FDF2-F883-B54B-B1B4-6D3F11C0E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7" y="13191"/>
            <a:ext cx="571158" cy="716855"/>
          </a:xfrm>
          <a:prstGeom prst="rect">
            <a:avLst/>
          </a:prstGeom>
        </p:spPr>
      </p:pic>
      <p:sp>
        <p:nvSpPr>
          <p:cNvPr id="3" name="TextBox 2">
            <a:extLst>
              <a:ext uri="{FF2B5EF4-FFF2-40B4-BE49-F238E27FC236}">
                <a16:creationId xmlns:a16="http://schemas.microsoft.com/office/drawing/2014/main" id="{F54FE7C6-0093-144D-B94D-A3C06990422B}"/>
              </a:ext>
            </a:extLst>
          </p:cNvPr>
          <p:cNvSpPr txBox="1"/>
          <p:nvPr/>
        </p:nvSpPr>
        <p:spPr>
          <a:xfrm>
            <a:off x="716426" y="1999205"/>
            <a:ext cx="10893502" cy="1938992"/>
          </a:xfrm>
          <a:prstGeom prst="rect">
            <a:avLst/>
          </a:prstGeom>
          <a:noFill/>
        </p:spPr>
        <p:txBody>
          <a:bodyPr wrap="square" rtlCol="0">
            <a:spAutoFit/>
          </a:bodyPr>
          <a:lstStyle/>
          <a:p>
            <a:pPr marL="342900" indent="-342900">
              <a:buFont typeface="Wingdings" pitchFamily="2" charset="2"/>
              <a:buChar char="q"/>
            </a:pPr>
            <a:r>
              <a:rPr lang="en-US" sz="2400" b="1" dirty="0"/>
              <a:t>Introduction to SESAME Facility </a:t>
            </a:r>
          </a:p>
          <a:p>
            <a:pPr marL="342900" indent="-342900">
              <a:buFont typeface="Wingdings" pitchFamily="2" charset="2"/>
              <a:buChar char="q"/>
            </a:pPr>
            <a:r>
              <a:rPr lang="en-US" sz="2400" b="1" dirty="0"/>
              <a:t>Introduction to the problem </a:t>
            </a:r>
          </a:p>
          <a:p>
            <a:pPr marL="342900" indent="-342900">
              <a:buFont typeface="Wingdings" pitchFamily="2" charset="2"/>
              <a:buChar char="q"/>
            </a:pPr>
            <a:r>
              <a:rPr lang="en-US" sz="2400" b="1" dirty="0"/>
              <a:t>Available resources</a:t>
            </a:r>
          </a:p>
          <a:p>
            <a:pPr marL="342900" indent="-342900">
              <a:buFont typeface="Wingdings" pitchFamily="2" charset="2"/>
              <a:buChar char="q"/>
            </a:pPr>
            <a:r>
              <a:rPr lang="en-US" sz="2400" b="1" dirty="0"/>
              <a:t>Project idea</a:t>
            </a:r>
          </a:p>
          <a:p>
            <a:pPr marL="342900" indent="-342900">
              <a:buFont typeface="Wingdings" pitchFamily="2" charset="2"/>
              <a:buChar char="q"/>
            </a:pPr>
            <a:r>
              <a:rPr lang="en-US" sz="2400" b="1" dirty="0"/>
              <a:t>Similar work done  </a:t>
            </a:r>
            <a:endParaRPr lang="en-JO" sz="2400" b="1" dirty="0"/>
          </a:p>
        </p:txBody>
      </p:sp>
      <p:sp>
        <p:nvSpPr>
          <p:cNvPr id="2" name="Rectangle 5">
            <a:extLst>
              <a:ext uri="{FF2B5EF4-FFF2-40B4-BE49-F238E27FC236}">
                <a16:creationId xmlns:a16="http://schemas.microsoft.com/office/drawing/2014/main" id="{02225006-A067-722B-2EE9-BED4CC4882A4}"/>
              </a:ext>
            </a:extLst>
          </p:cNvPr>
          <p:cNvSpPr/>
          <p:nvPr/>
        </p:nvSpPr>
        <p:spPr>
          <a:xfrm>
            <a:off x="0" y="13191"/>
            <a:ext cx="12195605" cy="798271"/>
          </a:xfrm>
          <a:custGeom>
            <a:avLst/>
            <a:gdLst>
              <a:gd name="connsiteX0" fmla="*/ 0 w 12192000"/>
              <a:gd name="connsiteY0" fmla="*/ 0 h 770561"/>
              <a:gd name="connsiteX1" fmla="*/ 12192000 w 12192000"/>
              <a:gd name="connsiteY1" fmla="*/ 0 h 770561"/>
              <a:gd name="connsiteX2" fmla="*/ 12192000 w 12192000"/>
              <a:gd name="connsiteY2" fmla="*/ 770561 h 770561"/>
              <a:gd name="connsiteX3" fmla="*/ 0 w 12192000"/>
              <a:gd name="connsiteY3" fmla="*/ 770561 h 770561"/>
              <a:gd name="connsiteX4" fmla="*/ 0 w 12192000"/>
              <a:gd name="connsiteY4" fmla="*/ 0 h 770561"/>
              <a:gd name="connsiteX0" fmla="*/ 0 w 12192000"/>
              <a:gd name="connsiteY0" fmla="*/ 0 h 779526"/>
              <a:gd name="connsiteX1" fmla="*/ 12192000 w 12192000"/>
              <a:gd name="connsiteY1" fmla="*/ 0 h 779526"/>
              <a:gd name="connsiteX2" fmla="*/ 10874188 w 12192000"/>
              <a:gd name="connsiteY2" fmla="*/ 779526 h 779526"/>
              <a:gd name="connsiteX3" fmla="*/ 0 w 12192000"/>
              <a:gd name="connsiteY3" fmla="*/ 770561 h 779526"/>
              <a:gd name="connsiteX4" fmla="*/ 0 w 12192000"/>
              <a:gd name="connsiteY4" fmla="*/ 0 h 779526"/>
              <a:gd name="connsiteX0" fmla="*/ 0 w 11770659"/>
              <a:gd name="connsiteY0" fmla="*/ 0 h 779526"/>
              <a:gd name="connsiteX1" fmla="*/ 11770659 w 11770659"/>
              <a:gd name="connsiteY1" fmla="*/ 0 h 779526"/>
              <a:gd name="connsiteX2" fmla="*/ 10874188 w 11770659"/>
              <a:gd name="connsiteY2" fmla="*/ 779526 h 779526"/>
              <a:gd name="connsiteX3" fmla="*/ 0 w 11770659"/>
              <a:gd name="connsiteY3" fmla="*/ 770561 h 779526"/>
              <a:gd name="connsiteX4" fmla="*/ 0 w 11770659"/>
              <a:gd name="connsiteY4" fmla="*/ 0 h 779526"/>
              <a:gd name="connsiteX0" fmla="*/ 0 w 12003740"/>
              <a:gd name="connsiteY0" fmla="*/ 0 h 779526"/>
              <a:gd name="connsiteX1" fmla="*/ 11770659 w 12003740"/>
              <a:gd name="connsiteY1" fmla="*/ 0 h 779526"/>
              <a:gd name="connsiteX2" fmla="*/ 12003740 w 12003740"/>
              <a:gd name="connsiteY2" fmla="*/ 779526 h 779526"/>
              <a:gd name="connsiteX3" fmla="*/ 0 w 12003740"/>
              <a:gd name="connsiteY3" fmla="*/ 770561 h 779526"/>
              <a:gd name="connsiteX4" fmla="*/ 0 w 12003740"/>
              <a:gd name="connsiteY4" fmla="*/ 0 h 779526"/>
              <a:gd name="connsiteX0" fmla="*/ 0 w 12183035"/>
              <a:gd name="connsiteY0" fmla="*/ 0 h 779526"/>
              <a:gd name="connsiteX1" fmla="*/ 12183035 w 12183035"/>
              <a:gd name="connsiteY1" fmla="*/ 0 h 779526"/>
              <a:gd name="connsiteX2" fmla="*/ 12003740 w 12183035"/>
              <a:gd name="connsiteY2" fmla="*/ 779526 h 779526"/>
              <a:gd name="connsiteX3" fmla="*/ 0 w 12183035"/>
              <a:gd name="connsiteY3" fmla="*/ 770561 h 779526"/>
              <a:gd name="connsiteX4" fmla="*/ 0 w 12183035"/>
              <a:gd name="connsiteY4" fmla="*/ 0 h 779526"/>
              <a:gd name="connsiteX0" fmla="*/ 0 w 12183035"/>
              <a:gd name="connsiteY0" fmla="*/ 0 h 770561"/>
              <a:gd name="connsiteX1" fmla="*/ 12183035 w 12183035"/>
              <a:gd name="connsiteY1" fmla="*/ 0 h 770561"/>
              <a:gd name="connsiteX2" fmla="*/ 11161058 w 12183035"/>
              <a:gd name="connsiteY2" fmla="*/ 770561 h 770561"/>
              <a:gd name="connsiteX3" fmla="*/ 0 w 12183035"/>
              <a:gd name="connsiteY3" fmla="*/ 770561 h 770561"/>
              <a:gd name="connsiteX4" fmla="*/ 0 w 12183035"/>
              <a:gd name="connsiteY4" fmla="*/ 0 h 770561"/>
              <a:gd name="connsiteX0" fmla="*/ 0 w 12214003"/>
              <a:gd name="connsiteY0" fmla="*/ 0 h 770561"/>
              <a:gd name="connsiteX1" fmla="*/ 12183035 w 12214003"/>
              <a:gd name="connsiteY1" fmla="*/ 0 h 770561"/>
              <a:gd name="connsiteX2" fmla="*/ 12214003 w 12214003"/>
              <a:gd name="connsiteY2" fmla="*/ 770561 h 770561"/>
              <a:gd name="connsiteX3" fmla="*/ 0 w 12214003"/>
              <a:gd name="connsiteY3" fmla="*/ 770561 h 770561"/>
              <a:gd name="connsiteX4" fmla="*/ 0 w 12214003"/>
              <a:gd name="connsiteY4" fmla="*/ 0 h 770561"/>
              <a:gd name="connsiteX0" fmla="*/ 0 w 12183035"/>
              <a:gd name="connsiteY0" fmla="*/ 0 h 779798"/>
              <a:gd name="connsiteX1" fmla="*/ 12183035 w 12183035"/>
              <a:gd name="connsiteY1" fmla="*/ 0 h 779798"/>
              <a:gd name="connsiteX2" fmla="*/ 12177057 w 12183035"/>
              <a:gd name="connsiteY2" fmla="*/ 779798 h 779798"/>
              <a:gd name="connsiteX3" fmla="*/ 0 w 12183035"/>
              <a:gd name="connsiteY3" fmla="*/ 770561 h 779798"/>
              <a:gd name="connsiteX4" fmla="*/ 0 w 12183035"/>
              <a:gd name="connsiteY4" fmla="*/ 0 h 779798"/>
              <a:gd name="connsiteX0" fmla="*/ 0 w 12186637"/>
              <a:gd name="connsiteY0" fmla="*/ 0 h 798271"/>
              <a:gd name="connsiteX1" fmla="*/ 12183035 w 12186637"/>
              <a:gd name="connsiteY1" fmla="*/ 0 h 798271"/>
              <a:gd name="connsiteX2" fmla="*/ 12186287 w 12186637"/>
              <a:gd name="connsiteY2" fmla="*/ 798271 h 798271"/>
              <a:gd name="connsiteX3" fmla="*/ 0 w 12186637"/>
              <a:gd name="connsiteY3" fmla="*/ 770561 h 798271"/>
              <a:gd name="connsiteX4" fmla="*/ 0 w 12186637"/>
              <a:gd name="connsiteY4" fmla="*/ 0 h 7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6637" h="798271">
                <a:moveTo>
                  <a:pt x="0" y="0"/>
                </a:moveTo>
                <a:lnTo>
                  <a:pt x="12183035" y="0"/>
                </a:lnTo>
                <a:cubicBezTo>
                  <a:pt x="12181042" y="259933"/>
                  <a:pt x="12188280" y="538338"/>
                  <a:pt x="12186287" y="798271"/>
                </a:cubicBezTo>
                <a:lnTo>
                  <a:pt x="0" y="770561"/>
                </a:lnTo>
                <a:lnTo>
                  <a:pt x="0" y="0"/>
                </a:lnTo>
                <a:close/>
              </a:path>
            </a:pathLst>
          </a:custGeom>
          <a:gradFill flip="none" rotWithShape="1">
            <a:gsLst>
              <a:gs pos="100000">
                <a:schemeClr val="accent1">
                  <a:lumMod val="0"/>
                  <a:lumOff val="100000"/>
                </a:schemeClr>
              </a:gs>
              <a:gs pos="98000">
                <a:schemeClr val="accent1">
                  <a:lumMod val="0"/>
                  <a:lumOff val="100000"/>
                </a:schemeClr>
              </a:gs>
              <a:gs pos="0">
                <a:schemeClr val="accent6"/>
              </a:gs>
            </a:gsLst>
            <a:path path="circle">
              <a:fillToRect t="100000" r="100000"/>
            </a:path>
            <a:tileRect l="-100000" b="-100000"/>
          </a:gradFill>
          <a:ln/>
          <a:effectLst>
            <a:glow rad="210260">
              <a:srgbClr val="002060">
                <a:alpha val="46844"/>
              </a:srgb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rgbClr val="002060"/>
              </a:solidFill>
            </a:endParaRPr>
          </a:p>
        </p:txBody>
      </p:sp>
      <p:pic>
        <p:nvPicPr>
          <p:cNvPr id="8" name="Picture 2" descr="PSUT Portal">
            <a:extLst>
              <a:ext uri="{FF2B5EF4-FFF2-40B4-BE49-F238E27FC236}">
                <a16:creationId xmlns:a16="http://schemas.microsoft.com/office/drawing/2014/main" id="{CA82AF36-C165-1C70-7570-09908C398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236" y="158353"/>
            <a:ext cx="1921267" cy="579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DD5E60-9EAF-1D08-AE8D-A4021856957A}"/>
              </a:ext>
            </a:extLst>
          </p:cNvPr>
          <p:cNvSpPr txBox="1"/>
          <p:nvPr/>
        </p:nvSpPr>
        <p:spPr>
          <a:xfrm>
            <a:off x="119969" y="235920"/>
            <a:ext cx="10049267" cy="369332"/>
          </a:xfrm>
          <a:prstGeom prst="rect">
            <a:avLst/>
          </a:prstGeom>
          <a:noFill/>
        </p:spPr>
        <p:txBody>
          <a:bodyPr wrap="square" rtlCol="0">
            <a:spAutoFit/>
          </a:bodyPr>
          <a:lstStyle/>
          <a:p>
            <a:r>
              <a:rPr lang="en-US" dirty="0">
                <a:solidFill>
                  <a:srgbClr val="002060"/>
                </a:solidFill>
              </a:rPr>
              <a:t>Datamining and AI |Topics	</a:t>
            </a:r>
          </a:p>
        </p:txBody>
      </p:sp>
      <p:sp>
        <p:nvSpPr>
          <p:cNvPr id="7" name="Right Arrow 6">
            <a:extLst>
              <a:ext uri="{FF2B5EF4-FFF2-40B4-BE49-F238E27FC236}">
                <a16:creationId xmlns:a16="http://schemas.microsoft.com/office/drawing/2014/main" id="{250AB3F8-511A-94BC-CD3A-7CDA4345DFD9}"/>
              </a:ext>
            </a:extLst>
          </p:cNvPr>
          <p:cNvSpPr/>
          <p:nvPr/>
        </p:nvSpPr>
        <p:spPr>
          <a:xfrm rot="10800000">
            <a:off x="5000263" y="2476979"/>
            <a:ext cx="335666" cy="25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015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108075</TotalTime>
  <Words>2697</Words>
  <Application>Microsoft Macintosh PowerPoint</Application>
  <PresentationFormat>Widescreen</PresentationFormat>
  <Paragraphs>557</Paragraphs>
  <Slides>44</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Mustafa Alzu'bi</dc:creator>
  <cp:lastModifiedBy>Mustafa Alzu'bi</cp:lastModifiedBy>
  <cp:revision>481</cp:revision>
  <dcterms:created xsi:type="dcterms:W3CDTF">2021-07-17T11:14:44Z</dcterms:created>
  <dcterms:modified xsi:type="dcterms:W3CDTF">2024-04-17T12:58:39Z</dcterms:modified>
</cp:coreProperties>
</file>